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2" r:id="rId14"/>
    <p:sldId id="268" r:id="rId15"/>
    <p:sldId id="269" r:id="rId16"/>
    <p:sldId id="270" r:id="rId17"/>
    <p:sldId id="271" r:id="rId18"/>
    <p:sldId id="272" r:id="rId19"/>
    <p:sldId id="273" r:id="rId20"/>
    <p:sldId id="274" r:id="rId21"/>
    <p:sldId id="283" r:id="rId22"/>
    <p:sldId id="275" r:id="rId23"/>
    <p:sldId id="276" r:id="rId24"/>
    <p:sldId id="277" r:id="rId25"/>
    <p:sldId id="278" r:id="rId26"/>
    <p:sldId id="279" r:id="rId27"/>
    <p:sldId id="280" r:id="rId28"/>
    <p:sldId id="281"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E1DBBAE-6351-4A96-B71A-DC7991819189}" type="datetimeFigureOut">
              <a:rPr lang="en-US" smtClean="0"/>
              <a:pPr/>
              <a:t>7/13/2018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966FA91-F40B-4CF2-87D6-FF285BB4793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1DBBAE-6351-4A96-B71A-DC7991819189}"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6FA91-F40B-4CF2-87D6-FF285BB479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1DBBAE-6351-4A96-B71A-DC7991819189}"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6FA91-F40B-4CF2-87D6-FF285BB479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E1DBBAE-6351-4A96-B71A-DC7991819189}"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6FA91-F40B-4CF2-87D6-FF285BB4793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E1DBBAE-6351-4A96-B71A-DC7991819189}" type="datetimeFigureOut">
              <a:rPr lang="en-US" smtClean="0"/>
              <a:pPr/>
              <a:t>7/13/2018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966FA91-F40B-4CF2-87D6-FF285BB479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E1DBBAE-6351-4A96-B71A-DC7991819189}" type="datetimeFigureOut">
              <a:rPr lang="en-US" smtClean="0"/>
              <a:pPr/>
              <a:t>7/13/2018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6FA91-F40B-4CF2-87D6-FF285BB4793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E1DBBAE-6351-4A96-B71A-DC7991819189}" type="datetimeFigureOut">
              <a:rPr lang="en-US" smtClean="0"/>
              <a:pPr/>
              <a:t>7/13/2018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66FA91-F40B-4CF2-87D6-FF285BB4793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E1DBBAE-6351-4A96-B71A-DC7991819189}" type="datetimeFigureOut">
              <a:rPr lang="en-US" smtClean="0"/>
              <a:pPr/>
              <a:t>7/13/2018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66FA91-F40B-4CF2-87D6-FF285BB479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DBBAE-6351-4A96-B71A-DC7991819189}" type="datetimeFigureOut">
              <a:rPr lang="en-US" smtClean="0"/>
              <a:pPr/>
              <a:t>7/13/2018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66FA91-F40B-4CF2-87D6-FF285BB479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1DBBAE-6351-4A96-B71A-DC7991819189}" type="datetimeFigureOut">
              <a:rPr lang="en-US" smtClean="0"/>
              <a:pPr/>
              <a:t>7/13/2018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6FA91-F40B-4CF2-87D6-FF285BB4793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1DBBAE-6351-4A96-B71A-DC7991819189}" type="datetimeFigureOut">
              <a:rPr lang="en-US" smtClean="0"/>
              <a:pPr/>
              <a:t>7/13/2018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966FA91-F40B-4CF2-87D6-FF285BB4793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E1DBBAE-6351-4A96-B71A-DC7991819189}" type="datetimeFigureOut">
              <a:rPr lang="en-US" smtClean="0"/>
              <a:pPr/>
              <a:t>7/13/2018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966FA91-F40B-4CF2-87D6-FF285BB4793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ncbi.nlm.nih.gov/pubmed/24456118" TargetMode="External"/><Relationship Id="rId2" Type="http://schemas.openxmlformats.org/officeDocument/2006/relationships/hyperlink" Target="https://www.ncbi.nlm.nih.gov/pubmed/12554359" TargetMode="External"/><Relationship Id="rId1" Type="http://schemas.openxmlformats.org/officeDocument/2006/relationships/slideLayout" Target="../slideLayouts/slideLayout2.xml"/><Relationship Id="rId4" Type="http://schemas.openxmlformats.org/officeDocument/2006/relationships/hyperlink" Target="https://www.sciencedirect.com/science/article/pii/S016836590600708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743200"/>
          </a:xfrm>
        </p:spPr>
        <p:txBody>
          <a:bodyPr/>
          <a:lstStyle/>
          <a:p>
            <a:pPr algn="l"/>
            <a:r>
              <a:rPr lang="en-US" dirty="0" smtClean="0"/>
              <a:t>COURSE TITLE: MOLECULAR DIAGNOSTICS</a:t>
            </a:r>
          </a:p>
          <a:p>
            <a:pPr algn="l"/>
            <a:r>
              <a:rPr lang="en-US" dirty="0" smtClean="0"/>
              <a:t> UNIT :I</a:t>
            </a:r>
          </a:p>
          <a:p>
            <a:pPr algn="l"/>
            <a:r>
              <a:rPr lang="en-US" dirty="0" smtClean="0"/>
              <a:t>COURSE CODE: 16PBI2202B</a:t>
            </a:r>
          </a:p>
          <a:p>
            <a:pPr algn="l"/>
            <a:r>
              <a:rPr lang="en-US" dirty="0" smtClean="0"/>
              <a:t>PRESENTED BY : P.G.GEEGI</a:t>
            </a:r>
          </a:p>
          <a:p>
            <a:pPr algn="l"/>
            <a:r>
              <a:rPr lang="en-US" dirty="0" smtClean="0"/>
              <a:t>CLASS : I </a:t>
            </a:r>
            <a:r>
              <a:rPr lang="en-US" dirty="0" err="1" smtClean="0"/>
              <a:t>M.Sc</a:t>
            </a:r>
            <a:r>
              <a:rPr lang="en-US" dirty="0" smtClean="0"/>
              <a:t> BIOCHEMISTRY</a:t>
            </a:r>
            <a:endParaRPr lang="en-US" dirty="0"/>
          </a:p>
        </p:txBody>
      </p:sp>
      <p:sp>
        <p:nvSpPr>
          <p:cNvPr id="2" name="Title 1"/>
          <p:cNvSpPr>
            <a:spLocks noGrp="1"/>
          </p:cNvSpPr>
          <p:nvPr>
            <p:ph type="ctrTitle"/>
          </p:nvPr>
        </p:nvSpPr>
        <p:spPr/>
        <p:txBody>
          <a:bodyPr/>
          <a:lstStyle/>
          <a:p>
            <a:r>
              <a:rPr lang="en-US" dirty="0" smtClean="0"/>
              <a:t>CARRIER ERYTHROCYTES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457200"/>
            <a:ext cx="8763000" cy="6096000"/>
          </a:xfrm>
        </p:spPr>
        <p:txBody>
          <a:bodyPr>
            <a:normAutofit/>
          </a:bodyPr>
          <a:lstStyle/>
          <a:p>
            <a:pPr>
              <a:lnSpc>
                <a:spcPct val="150000"/>
              </a:lnSpc>
            </a:pPr>
            <a:r>
              <a:rPr lang="en-US" sz="2800" dirty="0" smtClean="0">
                <a:latin typeface="Times New Roman" pitchFamily="18" charset="0"/>
                <a:cs typeface="Times New Roman" pitchFamily="18" charset="0"/>
              </a:rPr>
              <a:t>After recovering the blood from vein puncture and mix with heparin, it is centrifuged at 2000 gm for 5 min at 4 ±1 0C.This helps in separation of plasma and Buffy coat.</a:t>
            </a:r>
            <a:endParaRPr lang="en-US" sz="2800" dirty="0" smtClean="0">
              <a:solidFill>
                <a:srgbClr val="FFC000"/>
              </a:solidFill>
              <a:latin typeface="Times New Roman" pitchFamily="18" charset="0"/>
              <a:cs typeface="Times New Roman" pitchFamily="18" charset="0"/>
            </a:endParaRPr>
          </a:p>
          <a:p>
            <a:pPr>
              <a:lnSpc>
                <a:spcPct val="150000"/>
              </a:lnSpc>
            </a:pPr>
            <a:r>
              <a:rPr lang="en-US" sz="2800" dirty="0" smtClean="0">
                <a:latin typeface="Times New Roman" pitchFamily="18" charset="0"/>
                <a:cs typeface="Times New Roman" pitchFamily="18" charset="0"/>
              </a:rPr>
              <a:t>Erythrocytes so obtained are washed with buffer solution. These erythrocytes are often stored in acid-citrate-dextrose buffer at 4 0C up to 48 hrs.</a:t>
            </a:r>
            <a:endParaRPr lang="en-US"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762000"/>
            <a:ext cx="9144000" cy="6096000"/>
          </a:xfrm>
        </p:spPr>
        <p:txBody>
          <a:bodyPr>
            <a:normAutofit/>
          </a:bodyPr>
          <a:lstStyle/>
          <a:p>
            <a:pPr>
              <a:lnSpc>
                <a:spcPct val="150000"/>
              </a:lnSpc>
            </a:pPr>
            <a:r>
              <a:rPr lang="en-US" sz="2800" dirty="0" smtClean="0">
                <a:latin typeface="Times New Roman" pitchFamily="18" charset="0"/>
                <a:cs typeface="Times New Roman" pitchFamily="18" charset="0"/>
              </a:rPr>
              <a:t>Several methods can be used to load drugs or other bioactive compounds in erythrocytes, including physical (electrical pulse method) osmosis-based systems, and chemical methods (chemical perturbation of the erythrocytes membrane).</a:t>
            </a:r>
          </a:p>
          <a:p>
            <a:pPr marL="571500" indent="-571500">
              <a:lnSpc>
                <a:spcPct val="150000"/>
              </a:lnSpc>
              <a:buFont typeface="+mj-lt"/>
              <a:buAutoNum type="romanUcPeriod"/>
            </a:pPr>
            <a:r>
              <a:rPr lang="en-US" sz="2800" b="1" dirty="0" smtClean="0">
                <a:solidFill>
                  <a:srgbClr val="FFFF00"/>
                </a:solidFill>
                <a:latin typeface="Times New Roman" pitchFamily="18" charset="0"/>
                <a:cs typeface="Times New Roman" pitchFamily="18" charset="0"/>
              </a:rPr>
              <a:t>Hypotonic dilution.</a:t>
            </a:r>
          </a:p>
          <a:p>
            <a:pPr marL="571500" indent="-571500">
              <a:lnSpc>
                <a:spcPct val="150000"/>
              </a:lnSpc>
              <a:buFont typeface="+mj-lt"/>
              <a:buAutoNum type="romanUcPeriod"/>
            </a:pPr>
            <a:r>
              <a:rPr lang="en-US" sz="2800" b="1" dirty="0" smtClean="0">
                <a:solidFill>
                  <a:srgbClr val="FFFF00"/>
                </a:solidFill>
                <a:latin typeface="Times New Roman" pitchFamily="18" charset="0"/>
                <a:cs typeface="Times New Roman" pitchFamily="18" charset="0"/>
              </a:rPr>
              <a:t>Hypotonic preswelling.</a:t>
            </a:r>
          </a:p>
          <a:p>
            <a:pPr marL="571500" indent="-571500">
              <a:lnSpc>
                <a:spcPct val="150000"/>
              </a:lnSpc>
              <a:buFont typeface="+mj-lt"/>
              <a:buAutoNum type="romanUcPeriod"/>
            </a:pPr>
            <a:r>
              <a:rPr lang="en-US" sz="2800" b="1" dirty="0" smtClean="0">
                <a:solidFill>
                  <a:srgbClr val="FFFF00"/>
                </a:solidFill>
                <a:latin typeface="Times New Roman" pitchFamily="18" charset="0"/>
                <a:cs typeface="Times New Roman" pitchFamily="18" charset="0"/>
              </a:rPr>
              <a:t>Hypotonic dialysis.</a:t>
            </a:r>
          </a:p>
        </p:txBody>
      </p:sp>
      <p:sp>
        <p:nvSpPr>
          <p:cNvPr id="4" name="Title 3"/>
          <p:cNvSpPr>
            <a:spLocks noGrp="1"/>
          </p:cNvSpPr>
          <p:nvPr>
            <p:ph type="title"/>
          </p:nvPr>
        </p:nvSpPr>
        <p:spPr>
          <a:xfrm>
            <a:off x="381000" y="152400"/>
            <a:ext cx="8534400" cy="533400"/>
          </a:xfrm>
        </p:spPr>
        <p:txBody>
          <a:bodyPr>
            <a:normAutofit fontScale="90000"/>
          </a:bodyPr>
          <a:lstStyle/>
          <a:p>
            <a:pPr algn="ctr"/>
            <a:r>
              <a:rPr lang="en-US" b="1" dirty="0" smtClean="0">
                <a:solidFill>
                  <a:srgbClr val="FFC000"/>
                </a:solidFill>
              </a:rPr>
              <a:t>METHODS OF DRUG LOADING</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10600" cy="6553200"/>
          </a:xfrm>
        </p:spPr>
        <p:txBody>
          <a:bodyPr>
            <a:normAutofit/>
          </a:bodyPr>
          <a:lstStyle/>
          <a:p>
            <a:pPr marL="571500" indent="-571500">
              <a:lnSpc>
                <a:spcPct val="150000"/>
              </a:lnSpc>
              <a:buFont typeface="+mj-lt"/>
              <a:buAutoNum type="romanUcPeriod"/>
            </a:pPr>
            <a:r>
              <a:rPr lang="en-US" sz="2800" b="1" dirty="0" smtClean="0">
                <a:solidFill>
                  <a:srgbClr val="FFFF00"/>
                </a:solidFill>
                <a:latin typeface="Times New Roman" pitchFamily="18" charset="0"/>
                <a:cs typeface="Times New Roman" pitchFamily="18" charset="0"/>
              </a:rPr>
              <a:t>Isotonic osmotic </a:t>
            </a:r>
            <a:r>
              <a:rPr lang="en-US" sz="2800" b="1" dirty="0" err="1" smtClean="0">
                <a:solidFill>
                  <a:srgbClr val="FFFF00"/>
                </a:solidFill>
                <a:latin typeface="Times New Roman" pitchFamily="18" charset="0"/>
                <a:cs typeface="Times New Roman" pitchFamily="18" charset="0"/>
              </a:rPr>
              <a:t>lysis</a:t>
            </a:r>
            <a:r>
              <a:rPr lang="en-US" sz="2800" b="1" dirty="0" smtClean="0">
                <a:solidFill>
                  <a:srgbClr val="FFFF00"/>
                </a:solidFill>
                <a:latin typeface="Times New Roman" pitchFamily="18" charset="0"/>
                <a:cs typeface="Times New Roman" pitchFamily="18" charset="0"/>
              </a:rPr>
              <a:t> .</a:t>
            </a:r>
          </a:p>
          <a:p>
            <a:pPr marL="571500" indent="-571500">
              <a:lnSpc>
                <a:spcPct val="150000"/>
              </a:lnSpc>
              <a:buFont typeface="+mj-lt"/>
              <a:buAutoNum type="romanUcPeriod"/>
            </a:pPr>
            <a:r>
              <a:rPr lang="en-US" sz="2800" b="1" dirty="0" smtClean="0">
                <a:solidFill>
                  <a:srgbClr val="FFFF00"/>
                </a:solidFill>
                <a:latin typeface="Times New Roman" pitchFamily="18" charset="0"/>
                <a:cs typeface="Times New Roman" pitchFamily="18" charset="0"/>
              </a:rPr>
              <a:t>Chemical perturbation of the membrane.</a:t>
            </a:r>
          </a:p>
          <a:p>
            <a:pPr marL="571500" indent="-571500">
              <a:lnSpc>
                <a:spcPct val="150000"/>
              </a:lnSpc>
              <a:buFont typeface="+mj-lt"/>
              <a:buAutoNum type="romanUcPeriod"/>
            </a:pPr>
            <a:r>
              <a:rPr lang="en-US" sz="2800" b="1" dirty="0" smtClean="0">
                <a:solidFill>
                  <a:srgbClr val="FFFF00"/>
                </a:solidFill>
                <a:latin typeface="Times New Roman" pitchFamily="18" charset="0"/>
                <a:cs typeface="Times New Roman" pitchFamily="18" charset="0"/>
              </a:rPr>
              <a:t>Electro-insertion or electro encapsulation.</a:t>
            </a:r>
          </a:p>
          <a:p>
            <a:pPr marL="571500" indent="-571500">
              <a:lnSpc>
                <a:spcPct val="150000"/>
              </a:lnSpc>
              <a:buFont typeface="+mj-lt"/>
              <a:buAutoNum type="romanUcPeriod"/>
            </a:pPr>
            <a:r>
              <a:rPr lang="en-US" sz="2800" b="1" dirty="0" smtClean="0">
                <a:solidFill>
                  <a:srgbClr val="FFFF00"/>
                </a:solidFill>
                <a:latin typeface="Times New Roman" pitchFamily="18" charset="0"/>
                <a:cs typeface="Times New Roman" pitchFamily="18" charset="0"/>
              </a:rPr>
              <a:t>Entrapment by </a:t>
            </a:r>
            <a:r>
              <a:rPr lang="en-US" sz="2800" b="1" dirty="0" err="1" smtClean="0">
                <a:solidFill>
                  <a:srgbClr val="FFFF00"/>
                </a:solidFill>
                <a:latin typeface="Times New Roman" pitchFamily="18" charset="0"/>
                <a:cs typeface="Times New Roman" pitchFamily="18" charset="0"/>
              </a:rPr>
              <a:t>endocytosis</a:t>
            </a:r>
            <a:r>
              <a:rPr lang="en-US" sz="2800" b="1" dirty="0" smtClean="0">
                <a:solidFill>
                  <a:srgbClr val="FFFF00"/>
                </a:solidFill>
                <a:latin typeface="Times New Roman" pitchFamily="18" charset="0"/>
                <a:cs typeface="Times New Roman" pitchFamily="18" charset="0"/>
              </a:rPr>
              <a:t>.</a:t>
            </a:r>
          </a:p>
          <a:p>
            <a:pPr marL="571500" indent="-571500">
              <a:lnSpc>
                <a:spcPct val="150000"/>
              </a:lnSpc>
              <a:buFont typeface="+mj-lt"/>
              <a:buAutoNum type="romanUcPeriod"/>
            </a:pPr>
            <a:r>
              <a:rPr lang="en-US" sz="2800" b="1" dirty="0" smtClean="0">
                <a:solidFill>
                  <a:srgbClr val="FFFF00"/>
                </a:solidFill>
                <a:latin typeface="Times New Roman" pitchFamily="18" charset="0"/>
                <a:cs typeface="Times New Roman" pitchFamily="18" charset="0"/>
              </a:rPr>
              <a:t>Hypotonic </a:t>
            </a:r>
            <a:r>
              <a:rPr lang="en-US" sz="2800" b="1" dirty="0" err="1" smtClean="0">
                <a:solidFill>
                  <a:srgbClr val="FFFF00"/>
                </a:solidFill>
                <a:latin typeface="Times New Roman" pitchFamily="18" charset="0"/>
                <a:cs typeface="Times New Roman" pitchFamily="18" charset="0"/>
              </a:rPr>
              <a:t>haemolysis</a:t>
            </a:r>
            <a:r>
              <a:rPr lang="en-US" sz="2800" b="1" dirty="0" smtClean="0">
                <a:solidFill>
                  <a:srgbClr val="FFFF00"/>
                </a:solidFill>
                <a:latin typeface="Times New Roman" pitchFamily="18" charset="0"/>
                <a:cs typeface="Times New Roman" pitchFamily="18" charset="0"/>
              </a:rPr>
              <a:t>.</a:t>
            </a:r>
          </a:p>
          <a:p>
            <a:pPr>
              <a:lnSpc>
                <a:spcPct val="150000"/>
              </a:lnSpc>
              <a:buNone/>
            </a:pPr>
            <a:r>
              <a:rPr lang="en-US" dirty="0" smtClean="0">
                <a:solidFill>
                  <a:srgbClr val="FFC000"/>
                </a:solidFill>
              </a:rPr>
              <a:t>I)</a:t>
            </a:r>
            <a:r>
              <a:rPr lang="en-US" dirty="0" smtClean="0"/>
              <a:t> </a:t>
            </a:r>
            <a:r>
              <a:rPr lang="en-US" sz="2800" dirty="0" smtClean="0">
                <a:latin typeface="Times New Roman" pitchFamily="18" charset="0"/>
                <a:cs typeface="Times New Roman" pitchFamily="18" charset="0"/>
              </a:rPr>
              <a:t>Hypotonic </a:t>
            </a:r>
            <a:r>
              <a:rPr lang="en-US" sz="2800" dirty="0" err="1" smtClean="0">
                <a:latin typeface="Times New Roman" pitchFamily="18" charset="0"/>
                <a:cs typeface="Times New Roman" pitchFamily="18" charset="0"/>
              </a:rPr>
              <a:t>haemolysis</a:t>
            </a:r>
            <a:r>
              <a:rPr lang="en-US" sz="2800" dirty="0" smtClean="0">
                <a:latin typeface="Times New Roman" pitchFamily="18" charset="0"/>
                <a:cs typeface="Times New Roman" pitchFamily="18" charset="0"/>
              </a:rPr>
              <a:t> is based on reversible swelling in a hypotonic solution. An increase in cell volume its shape changed from biconcave to the spherical.</a:t>
            </a:r>
          </a:p>
          <a:p>
            <a:pPr marL="571500" indent="-571500">
              <a:lnSpc>
                <a:spcPct val="150000"/>
              </a:lnSpc>
              <a:buFont typeface="+mj-lt"/>
              <a:buAutoNum type="romanUcPeriod"/>
            </a:pPr>
            <a:endParaRPr lang="en-US" b="1" dirty="0" smtClean="0">
              <a:solidFill>
                <a:srgbClr val="FFFF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10600" cy="6172200"/>
          </a:xfrm>
        </p:spPr>
        <p:txBody>
          <a:bodyPr>
            <a:normAutofit/>
          </a:bodyPr>
          <a:lstStyle/>
          <a:p>
            <a:pPr>
              <a:lnSpc>
                <a:spcPct val="150000"/>
              </a:lnSpc>
            </a:pPr>
            <a:r>
              <a:rPr lang="en-US" sz="2800" dirty="0" smtClean="0">
                <a:latin typeface="Times New Roman" pitchFamily="18" charset="0"/>
                <a:cs typeface="Times New Roman" pitchFamily="18" charset="0"/>
              </a:rPr>
              <a:t>The cells assume a spherical shape to accommodate additional volume while keeping the surface area constant.</a:t>
            </a:r>
          </a:p>
          <a:p>
            <a:pPr>
              <a:lnSpc>
                <a:spcPct val="150000"/>
              </a:lnSpc>
            </a:pPr>
            <a:r>
              <a:rPr lang="en-US" sz="2800" dirty="0" smtClean="0">
                <a:latin typeface="Times New Roman" pitchFamily="18" charset="0"/>
                <a:cs typeface="Times New Roman" pitchFamily="18" charset="0"/>
              </a:rPr>
              <a:t>The volume gain is ~25–50%. The cells can maintain their integrity up to a tonicity of ~150 </a:t>
            </a:r>
            <a:r>
              <a:rPr lang="en-US" sz="2800" dirty="0" err="1" smtClean="0">
                <a:latin typeface="Times New Roman" pitchFamily="18" charset="0"/>
                <a:cs typeface="Times New Roman" pitchFamily="18" charset="0"/>
              </a:rPr>
              <a:t>mosm</a:t>
            </a:r>
            <a:r>
              <a:rPr lang="en-US" sz="2800" dirty="0" smtClean="0">
                <a:latin typeface="Times New Roman" pitchFamily="18" charset="0"/>
                <a:cs typeface="Times New Roman" pitchFamily="18" charset="0"/>
              </a:rPr>
              <a:t>/kg, above which the membrane ruptures, releasing the cellular contents.</a:t>
            </a:r>
          </a:p>
          <a:p>
            <a:pPr>
              <a:lnSpc>
                <a:spcPct val="150000"/>
              </a:lnSpc>
            </a:pPr>
            <a:r>
              <a:rPr lang="en-US" sz="2800" dirty="0" smtClean="0">
                <a:latin typeface="Times New Roman" pitchFamily="18" charset="0"/>
                <a:cs typeface="Times New Roman" pitchFamily="18" charset="0"/>
              </a:rPr>
              <a:t> After cell </a:t>
            </a:r>
            <a:r>
              <a:rPr lang="en-US" sz="2800" dirty="0" err="1" smtClean="0">
                <a:latin typeface="Times New Roman" pitchFamily="18" charset="0"/>
                <a:cs typeface="Times New Roman" pitchFamily="18" charset="0"/>
              </a:rPr>
              <a:t>lysis</a:t>
            </a:r>
            <a:r>
              <a:rPr lang="en-US" sz="2800" dirty="0" smtClean="0">
                <a:latin typeface="Times New Roman" pitchFamily="18" charset="0"/>
                <a:cs typeface="Times New Roman" pitchFamily="18" charset="0"/>
              </a:rPr>
              <a:t>, cellular contents are released. The remnant is called an erythrocyte ghost.</a:t>
            </a:r>
            <a:endParaRPr lang="en-US" sz="2800" dirty="0" smtClean="0">
              <a:solidFill>
                <a:srgbClr val="FFC000"/>
              </a:solidFill>
              <a:latin typeface="Times New Roman" pitchFamily="18" charset="0"/>
              <a:cs typeface="Times New Roman" pitchFamily="18" charset="0"/>
            </a:endParaRPr>
          </a:p>
          <a:p>
            <a:pPr>
              <a:lnSpc>
                <a:spcPct val="150000"/>
              </a:lnSpc>
            </a:pPr>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srcRect/>
          <a:stretch>
            <a:fillRect/>
          </a:stretch>
        </p:blipFill>
        <p:spPr bwMode="auto">
          <a:xfrm>
            <a:off x="457200" y="381000"/>
            <a:ext cx="8382000" cy="61722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400800"/>
          </a:xfrm>
        </p:spPr>
        <p:txBody>
          <a:bodyPr>
            <a:noAutofit/>
          </a:bodyPr>
          <a:lstStyle/>
          <a:p>
            <a:pPr>
              <a:lnSpc>
                <a:spcPct val="150000"/>
              </a:lnSpc>
              <a:buNone/>
            </a:pPr>
            <a:r>
              <a:rPr lang="en-US" sz="2800" dirty="0" smtClean="0">
                <a:solidFill>
                  <a:srgbClr val="FFC000"/>
                </a:solidFill>
                <a:latin typeface="Times New Roman" pitchFamily="18" charset="0"/>
                <a:cs typeface="Times New Roman" pitchFamily="18" charset="0"/>
              </a:rPr>
              <a:t>II) </a:t>
            </a:r>
            <a:r>
              <a:rPr lang="en-US" sz="2800" dirty="0" smtClean="0">
                <a:latin typeface="Times New Roman" pitchFamily="18" charset="0"/>
                <a:cs typeface="Times New Roman" pitchFamily="18" charset="0"/>
              </a:rPr>
              <a:t>Hypotonic dilution was the first method investigated for</a:t>
            </a:r>
          </a:p>
          <a:p>
            <a:pPr>
              <a:lnSpc>
                <a:spcPct val="150000"/>
              </a:lnSpc>
              <a:buNone/>
            </a:pPr>
            <a:r>
              <a:rPr lang="en-US" sz="2800" dirty="0" smtClean="0">
                <a:latin typeface="Times New Roman" pitchFamily="18" charset="0"/>
                <a:cs typeface="Times New Roman" pitchFamily="18" charset="0"/>
              </a:rPr>
              <a:t>the encapsulation of chemicals into erythrocytes and is the simple and fast Hypotonic dilution was the first method investigated for the encapsulation of chemicals into erythrocytes and is the simple and fast</a:t>
            </a:r>
          </a:p>
          <a:p>
            <a:pPr>
              <a:lnSpc>
                <a:spcPct val="150000"/>
              </a:lnSpc>
            </a:pPr>
            <a:r>
              <a:rPr lang="en-US" sz="2800" dirty="0" smtClean="0">
                <a:latin typeface="Times New Roman" pitchFamily="18" charset="0"/>
                <a:cs typeface="Times New Roman" pitchFamily="18" charset="0"/>
              </a:rPr>
              <a:t>A volume of packed erythrocytes is diluted with 2–20 volumes of aqueous solution of a drug. The solution tonicity is then restored by adding a hypertonic buffer.</a:t>
            </a:r>
          </a:p>
          <a:p>
            <a:pPr>
              <a:lnSpc>
                <a:spcPct val="150000"/>
              </a:lnSpc>
              <a:buNone/>
            </a:pPr>
            <a:endParaRPr lang="en-US" sz="2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0"/>
            <a:ext cx="8991600" cy="6705600"/>
          </a:xfrm>
        </p:spPr>
        <p:txBody>
          <a:bodyPr>
            <a:normAutofit fontScale="92500"/>
          </a:bodyPr>
          <a:lstStyle/>
          <a:p>
            <a:pPr algn="just">
              <a:lnSpc>
                <a:spcPct val="150000"/>
              </a:lnSpc>
            </a:pPr>
            <a:r>
              <a:rPr lang="en-US" sz="2800" dirty="0" smtClean="0">
                <a:latin typeface="Times New Roman" pitchFamily="18" charset="0"/>
                <a:cs typeface="Times New Roman" pitchFamily="18" charset="0"/>
              </a:rPr>
              <a:t>RES organs. Hypotonic dilution is used for loading .The resultant mixture is then centrifuged, the supernatant is discarded and the pellet is washed with isotonic buffer solution The major drawbacks of this method include low entrapment efficiency and a considerable loss of </a:t>
            </a:r>
            <a:r>
              <a:rPr lang="en-US" sz="2800" dirty="0" err="1" smtClean="0">
                <a:latin typeface="Times New Roman" pitchFamily="18" charset="0"/>
                <a:cs typeface="Times New Roman" pitchFamily="18" charset="0"/>
              </a:rPr>
              <a:t>haemoglobin</a:t>
            </a:r>
            <a:r>
              <a:rPr lang="en-US" sz="2800" dirty="0" smtClean="0">
                <a:latin typeface="Times New Roman" pitchFamily="18" charset="0"/>
                <a:cs typeface="Times New Roman" pitchFamily="18" charset="0"/>
              </a:rPr>
              <a:t> and other cell components.</a:t>
            </a:r>
          </a:p>
          <a:p>
            <a:pPr algn="just">
              <a:lnSpc>
                <a:spcPct val="150000"/>
              </a:lnSpc>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This reduces the circulation half life of the loaded cells. These cells are readily </a:t>
            </a:r>
            <a:r>
              <a:rPr lang="en-US" sz="2800" dirty="0" err="1" smtClean="0">
                <a:latin typeface="Times New Roman" pitchFamily="18" charset="0"/>
                <a:cs typeface="Times New Roman" pitchFamily="18" charset="0"/>
              </a:rPr>
              <a:t>phagocytised</a:t>
            </a:r>
            <a:r>
              <a:rPr lang="en-US" sz="2800" dirty="0" smtClean="0">
                <a:latin typeface="Times New Roman" pitchFamily="18" charset="0"/>
                <a:cs typeface="Times New Roman" pitchFamily="18" charset="0"/>
              </a:rPr>
              <a:t> by RES macrophages and hence can be used for targeting enzymes such ß </a:t>
            </a:r>
            <a:r>
              <a:rPr lang="en-US" sz="2800" dirty="0" err="1" smtClean="0">
                <a:latin typeface="Times New Roman" pitchFamily="18" charset="0"/>
                <a:cs typeface="Times New Roman" pitchFamily="18" charset="0"/>
              </a:rPr>
              <a:t>galactosidase</a:t>
            </a:r>
            <a:r>
              <a:rPr lang="en-US" sz="2800" dirty="0" smtClean="0">
                <a:latin typeface="Times New Roman" pitchFamily="18" charset="0"/>
                <a:cs typeface="Times New Roman" pitchFamily="18" charset="0"/>
              </a:rPr>
              <a:t> and ß glycosidase, </a:t>
            </a:r>
            <a:r>
              <a:rPr lang="en-US" sz="2800" dirty="0" err="1" smtClean="0">
                <a:latin typeface="Times New Roman" pitchFamily="18" charset="0"/>
                <a:cs typeface="Times New Roman" pitchFamily="18" charset="0"/>
              </a:rPr>
              <a:t>asparginase</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arginase</a:t>
            </a:r>
            <a:r>
              <a:rPr lang="en-US" sz="2800" dirty="0" smtClean="0">
                <a:latin typeface="Times New Roman" pitchFamily="18" charset="0"/>
                <a:cs typeface="Times New Roman" pitchFamily="18" charset="0"/>
              </a:rPr>
              <a:t>, as well as bronchodilators such as </a:t>
            </a:r>
            <a:r>
              <a:rPr lang="en-US" sz="2800" dirty="0" err="1" smtClean="0">
                <a:latin typeface="Times New Roman" pitchFamily="18" charset="0"/>
                <a:cs typeface="Times New Roman" pitchFamily="18" charset="0"/>
              </a:rPr>
              <a:t>salbutamol</a:t>
            </a:r>
            <a:endParaRPr lang="en-US"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324600"/>
          </a:xfrm>
        </p:spPr>
        <p:txBody>
          <a:bodyPr>
            <a:normAutofit/>
          </a:bodyPr>
          <a:lstStyle/>
          <a:p>
            <a:pPr>
              <a:lnSpc>
                <a:spcPct val="150000"/>
              </a:lnSpc>
            </a:pPr>
            <a:r>
              <a:rPr lang="en-US" sz="2800" dirty="0" smtClean="0">
                <a:solidFill>
                  <a:srgbClr val="FFC000"/>
                </a:solidFill>
                <a:latin typeface="Times New Roman" pitchFamily="18" charset="0"/>
                <a:cs typeface="Times New Roman" pitchFamily="18" charset="0"/>
              </a:rPr>
              <a:t>III) </a:t>
            </a:r>
            <a:r>
              <a:rPr lang="en-US" sz="2800" dirty="0" smtClean="0">
                <a:latin typeface="Times New Roman" pitchFamily="18" charset="0"/>
                <a:cs typeface="Times New Roman" pitchFamily="18" charset="0"/>
              </a:rPr>
              <a:t>This method is simpler and faster than other methods, causing minimum damage to cells. Drugs encapsulated in erythrocytes using this method include </a:t>
            </a:r>
            <a:r>
              <a:rPr lang="en-US" sz="2800" dirty="0" err="1" smtClean="0">
                <a:latin typeface="Times New Roman" pitchFamily="18" charset="0"/>
                <a:cs typeface="Times New Roman" pitchFamily="18" charset="0"/>
              </a:rPr>
              <a:t>propranolol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methotrexate</a:t>
            </a:r>
            <a:r>
              <a:rPr lang="en-US" sz="2800" dirty="0" smtClean="0">
                <a:latin typeface="Times New Roman" pitchFamily="18" charset="0"/>
                <a:cs typeface="Times New Roman" pitchFamily="18" charset="0"/>
              </a:rPr>
              <a:t>, insulin, </a:t>
            </a:r>
            <a:r>
              <a:rPr lang="en-US" sz="2800" dirty="0" err="1" smtClean="0">
                <a:latin typeface="Times New Roman" pitchFamily="18" charset="0"/>
                <a:cs typeface="Times New Roman" pitchFamily="18" charset="0"/>
              </a:rPr>
              <a:t>metronidazole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levothyroxine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elaprnailat</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isoniazid</a:t>
            </a:r>
            <a:r>
              <a:rPr lang="en-US" sz="2800" dirty="0" smtClean="0">
                <a:latin typeface="Times New Roman" pitchFamily="18" charset="0"/>
                <a:cs typeface="Times New Roman" pitchFamily="18" charset="0"/>
              </a:rPr>
              <a:t>.</a:t>
            </a:r>
          </a:p>
          <a:p>
            <a:pPr>
              <a:lnSpc>
                <a:spcPct val="150000"/>
              </a:lnSpc>
            </a:pPr>
            <a:r>
              <a:rPr lang="en-US" sz="2800" dirty="0" smtClean="0">
                <a:latin typeface="Times New Roman" pitchFamily="18" charset="0"/>
                <a:cs typeface="Times New Roman" pitchFamily="18" charset="0"/>
              </a:rPr>
              <a:t>The technique is based upon initial controlled swelling in a hypotonic buffered solution. This mixture is centrifuged and the supernatant is discarded and the cell fraction is brought to the lysis point by adding 100–120.</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686800" cy="6324600"/>
          </a:xfrm>
        </p:spPr>
        <p:txBody>
          <a:bodyPr>
            <a:noAutofit/>
          </a:bodyPr>
          <a:lstStyle/>
          <a:p>
            <a:pPr>
              <a:lnSpc>
                <a:spcPct val="150000"/>
              </a:lnSpc>
              <a:buNone/>
            </a:pPr>
            <a:r>
              <a:rPr lang="en-US" sz="2800" dirty="0" smtClean="0">
                <a:solidFill>
                  <a:srgbClr val="FFC000"/>
                </a:solidFill>
                <a:latin typeface="Times New Roman" pitchFamily="18" charset="0"/>
                <a:cs typeface="Times New Roman" pitchFamily="18" charset="0"/>
              </a:rPr>
              <a:t>IV)</a:t>
            </a:r>
            <a:r>
              <a:rPr lang="en-US" sz="2800" dirty="0" smtClean="0">
                <a:latin typeface="Times New Roman" pitchFamily="18" charset="0"/>
                <a:cs typeface="Times New Roman" pitchFamily="18" charset="0"/>
              </a:rPr>
              <a:t> In this process, an isotonic, buffered suspension of</a:t>
            </a:r>
          </a:p>
          <a:p>
            <a:pPr>
              <a:lnSpc>
                <a:spcPct val="150000"/>
              </a:lnSpc>
              <a:buNone/>
            </a:pPr>
            <a:r>
              <a:rPr lang="en-US" sz="2800" dirty="0" smtClean="0">
                <a:latin typeface="Times New Roman" pitchFamily="18" charset="0"/>
                <a:cs typeface="Times New Roman" pitchFamily="18" charset="0"/>
              </a:rPr>
              <a:t>erythrocytes with a </a:t>
            </a:r>
            <a:r>
              <a:rPr lang="en-US" sz="2800" dirty="0" err="1" smtClean="0">
                <a:latin typeface="Times New Roman" pitchFamily="18" charset="0"/>
                <a:cs typeface="Times New Roman" pitchFamily="18" charset="0"/>
              </a:rPr>
              <a:t>hematocrit</a:t>
            </a:r>
            <a:r>
              <a:rPr lang="en-US" sz="2800" dirty="0" smtClean="0">
                <a:latin typeface="Times New Roman" pitchFamily="18" charset="0"/>
                <a:cs typeface="Times New Roman" pitchFamily="18" charset="0"/>
              </a:rPr>
              <a:t> value of 70–80 is prepared and placed in a conventional dialysis tube immersed in 10–20 volumes of a hypotonic buffer.</a:t>
            </a:r>
          </a:p>
          <a:p>
            <a:pPr>
              <a:lnSpc>
                <a:spcPct val="150000"/>
              </a:lnSpc>
            </a:pPr>
            <a:r>
              <a:rPr lang="en-US" sz="2800" dirty="0" smtClean="0">
                <a:latin typeface="Times New Roman" pitchFamily="18" charset="0"/>
                <a:cs typeface="Times New Roman" pitchFamily="18" charset="0"/>
              </a:rPr>
              <a:t>The drug to be loaded can be added by either dissolving the drug in isotonic cell suspending buffer inside a dialysis bag at the beginning of the experiment or by adding the drug to a dialysis bag after the stirring is complete.</a:t>
            </a:r>
            <a:endParaRPr lang="en-US" sz="2800" dirty="0">
              <a:solidFill>
                <a:srgbClr val="FFC000"/>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10600" cy="6400800"/>
          </a:xfrm>
        </p:spPr>
        <p:txBody>
          <a:bodyPr>
            <a:normAutofit/>
          </a:bodyPr>
          <a:lstStyle/>
          <a:p>
            <a:pPr algn="just">
              <a:lnSpc>
                <a:spcPct val="150000"/>
              </a:lnSpc>
            </a:pPr>
            <a:r>
              <a:rPr lang="en-US" sz="2800" dirty="0" smtClean="0">
                <a:latin typeface="Times New Roman" pitchFamily="18" charset="0"/>
                <a:cs typeface="Times New Roman" pitchFamily="18" charset="0"/>
              </a:rPr>
              <a:t>In this method, the erythrocyte suspension and the drug to be loaded were placed in the blood compartment and the hypotonic buffer was placed in a receptor compartment. This led to the concept of “continuous flow dialysis”.eg ß </a:t>
            </a:r>
            <a:r>
              <a:rPr lang="en-US" sz="2800" dirty="0" err="1" smtClean="0">
                <a:latin typeface="Times New Roman" pitchFamily="18" charset="0"/>
                <a:cs typeface="Times New Roman" pitchFamily="18" charset="0"/>
              </a:rPr>
              <a:t>galactosidase</a:t>
            </a:r>
            <a:r>
              <a:rPr lang="en-US" sz="2800" dirty="0" smtClean="0">
                <a:latin typeface="Times New Roman" pitchFamily="18" charset="0"/>
                <a:cs typeface="Times New Roman" pitchFamily="18" charset="0"/>
              </a:rPr>
              <a:t>,</a:t>
            </a:r>
            <a:r>
              <a:rPr lang="pt-BR" sz="2800" dirty="0" smtClean="0">
                <a:latin typeface="Times New Roman" pitchFamily="18" charset="0"/>
                <a:cs typeface="Times New Roman" pitchFamily="18" charset="0"/>
              </a:rPr>
              <a:t> glucose rebrosidase, asparginase, inositol hexa phosphatase, as </a:t>
            </a:r>
            <a:r>
              <a:rPr lang="en-US" sz="2800" dirty="0" smtClean="0">
                <a:latin typeface="Times New Roman" pitchFamily="18" charset="0"/>
                <a:cs typeface="Times New Roman" pitchFamily="18" charset="0"/>
              </a:rPr>
              <a:t>well as drugs such as </a:t>
            </a:r>
            <a:r>
              <a:rPr lang="en-US" sz="2800" dirty="0" err="1" smtClean="0">
                <a:latin typeface="Times New Roman" pitchFamily="18" charset="0"/>
                <a:cs typeface="Times New Roman" pitchFamily="18" charset="0"/>
              </a:rPr>
              <a:t>gentamicin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Adriamycin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pentamidine</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furamycin</a:t>
            </a:r>
            <a:r>
              <a:rPr lang="en-US" sz="2800" dirty="0" smtClean="0">
                <a:latin typeface="Times New Roman" pitchFamily="18" charset="0"/>
                <a:cs typeface="Times New Roman" pitchFamily="18" charset="0"/>
              </a:rPr>
              <a:t>, interlukin-2, </a:t>
            </a:r>
            <a:r>
              <a:rPr lang="en-US" sz="2800" dirty="0" err="1" smtClean="0">
                <a:latin typeface="Times New Roman" pitchFamily="18" charset="0"/>
                <a:cs typeface="Times New Roman" pitchFamily="18" charset="0"/>
              </a:rPr>
              <a:t>desferroxamine</a:t>
            </a:r>
            <a:r>
              <a:rPr lang="en-US" sz="2800" dirty="0" smtClean="0">
                <a:latin typeface="Times New Roman" pitchFamily="18" charset="0"/>
                <a:cs typeface="Times New Roman" pitchFamily="18" charset="0"/>
              </a:rPr>
              <a:t>, and human recombinant Erythropoietin.</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762000"/>
            <a:ext cx="8153400" cy="5257800"/>
          </a:xfrm>
        </p:spPr>
        <p:txBody>
          <a:bodyPr>
            <a:normAutofit/>
          </a:bodyPr>
          <a:lstStyle/>
          <a:p>
            <a:r>
              <a:rPr lang="en-US" sz="2800" dirty="0" smtClean="0">
                <a:latin typeface="Times New Roman" pitchFamily="18" charset="0"/>
                <a:cs typeface="Times New Roman" pitchFamily="18" charset="0"/>
              </a:rPr>
              <a:t>Erythrocytes or red blood cells constitute the largest population of blood cells and are the main carriers of oxygen to the body cells and tissues. Erythrocytes contain high concentrations of iron-rich haemoglobin.</a:t>
            </a:r>
          </a:p>
          <a:p>
            <a:r>
              <a:rPr lang="en-US" sz="2800" dirty="0" smtClean="0">
                <a:latin typeface="Times New Roman" pitchFamily="18" charset="0"/>
                <a:cs typeface="Times New Roman" pitchFamily="18" charset="0"/>
              </a:rPr>
              <a:t> The mature form is normally a non-nucleated, yellowish, biconcave disk with a central pallor. The biconcave shape provides a large surface-to-volume ratio for oxygen delivery and better flexibility in narrow capillaries.</a:t>
            </a:r>
          </a:p>
          <a:p>
            <a:r>
              <a:rPr lang="en-US" sz="2800" dirty="0" smtClean="0">
                <a:latin typeface="Times New Roman" pitchFamily="18" charset="0"/>
                <a:cs typeface="Times New Roman" pitchFamily="18" charset="0"/>
              </a:rPr>
              <a:t>Erythrocytes have a life of around 120 days, later they degenerate and are destroyed by the spleen</a:t>
            </a:r>
          </a:p>
          <a:p>
            <a:endParaRPr lang="en-US" sz="2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400800"/>
          </a:xfrm>
        </p:spPr>
        <p:txBody>
          <a:bodyPr>
            <a:noAutofit/>
          </a:bodyPr>
          <a:lstStyle/>
          <a:p>
            <a:pPr algn="just">
              <a:lnSpc>
                <a:spcPct val="150000"/>
              </a:lnSpc>
            </a:pPr>
            <a:r>
              <a:rPr lang="en-US" sz="2800" b="1" dirty="0" smtClean="0">
                <a:solidFill>
                  <a:srgbClr val="FFC000"/>
                </a:solidFill>
                <a:latin typeface="Times New Roman" pitchFamily="18" charset="0"/>
                <a:cs typeface="Times New Roman" pitchFamily="18" charset="0"/>
              </a:rPr>
              <a:t>Isotonic osmotic lysis:   </a:t>
            </a:r>
            <a:r>
              <a:rPr lang="en-US" sz="2800" dirty="0" smtClean="0">
                <a:latin typeface="Times New Roman" pitchFamily="18" charset="0"/>
                <a:cs typeface="Times New Roman" pitchFamily="18" charset="0"/>
              </a:rPr>
              <a:t>This method, also known as the osmotic pulse method, involves isotonic </a:t>
            </a:r>
            <a:r>
              <a:rPr lang="en-US" sz="2800" dirty="0" err="1" smtClean="0">
                <a:latin typeface="Times New Roman" pitchFamily="18" charset="0"/>
                <a:cs typeface="Times New Roman" pitchFamily="18" charset="0"/>
              </a:rPr>
              <a:t>haemolysis</a:t>
            </a:r>
            <a:r>
              <a:rPr lang="en-US" sz="2800" dirty="0" smtClean="0">
                <a:latin typeface="Times New Roman" pitchFamily="18" charset="0"/>
                <a:cs typeface="Times New Roman" pitchFamily="18" charset="0"/>
              </a:rPr>
              <a:t> that is achieved by physical or chemical means.</a:t>
            </a:r>
          </a:p>
          <a:p>
            <a:pPr algn="just">
              <a:lnSpc>
                <a:spcPct val="150000"/>
              </a:lnSpc>
            </a:pPr>
            <a:r>
              <a:rPr lang="en-US" sz="2800" dirty="0" smtClean="0">
                <a:latin typeface="Times New Roman" pitchFamily="18" charset="0"/>
                <a:cs typeface="Times New Roman" pitchFamily="18" charset="0"/>
              </a:rPr>
              <a:t>If erythrocytes are incubated in solutions of a substance with high membrane permeability, the solute will diffuse into the cells because of the concentration gradient. This process is followed by an influx of water to maintain osmotic equilibrium.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457200"/>
            <a:ext cx="8686800" cy="5562600"/>
          </a:xfrm>
        </p:spPr>
        <p:txBody>
          <a:bodyPr/>
          <a:lstStyle/>
          <a:p>
            <a:pPr>
              <a:lnSpc>
                <a:spcPct val="150000"/>
              </a:lnSpc>
            </a:pPr>
            <a:r>
              <a:rPr lang="en-US" sz="2800" dirty="0" smtClean="0">
                <a:latin typeface="Times New Roman" pitchFamily="18" charset="0"/>
                <a:cs typeface="Times New Roman" pitchFamily="18" charset="0"/>
              </a:rPr>
              <a:t>Chemicals such as urea solution, polyethylene glycol, and ammonium chloride have been used for isotonic </a:t>
            </a:r>
            <a:r>
              <a:rPr lang="en-US" sz="2800" dirty="0" err="1" smtClean="0">
                <a:latin typeface="Times New Roman" pitchFamily="18" charset="0"/>
                <a:cs typeface="Times New Roman" pitchFamily="18" charset="0"/>
              </a:rPr>
              <a:t>haemolysis</a:t>
            </a:r>
            <a:r>
              <a:rPr lang="en-US" sz="2800" dirty="0" smtClean="0">
                <a:latin typeface="Times New Roman" pitchFamily="18" charset="0"/>
                <a:cs typeface="Times New Roman" pitchFamily="18" charset="0"/>
              </a:rPr>
              <a:t>.</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srcRect/>
          <a:stretch>
            <a:fillRect/>
          </a:stretch>
        </p:blipFill>
        <p:spPr bwMode="auto">
          <a:xfrm>
            <a:off x="228600" y="381000"/>
            <a:ext cx="8915400" cy="624840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Autofit/>
          </a:bodyPr>
          <a:lstStyle/>
          <a:p>
            <a:pPr algn="just">
              <a:lnSpc>
                <a:spcPct val="150000"/>
              </a:lnSpc>
              <a:buNone/>
            </a:pPr>
            <a:r>
              <a:rPr lang="en-US" sz="2800" dirty="0" smtClean="0">
                <a:solidFill>
                  <a:srgbClr val="FFC000"/>
                </a:solidFill>
                <a:latin typeface="Times New Roman" pitchFamily="18" charset="0"/>
                <a:cs typeface="Times New Roman" pitchFamily="18" charset="0"/>
              </a:rPr>
              <a:t>VII)</a:t>
            </a:r>
            <a:r>
              <a:rPr lang="en-US" sz="2800" dirty="0" smtClean="0">
                <a:latin typeface="Times New Roman" pitchFamily="18" charset="0"/>
                <a:cs typeface="Times New Roman" pitchFamily="18" charset="0"/>
              </a:rPr>
              <a:t> The method is based on the electrical shock which brings about irreversible changes in an erythrocyte membrane.</a:t>
            </a:r>
          </a:p>
          <a:p>
            <a:pPr algn="just">
              <a:lnSpc>
                <a:spcPct val="150000"/>
              </a:lnSpc>
            </a:pPr>
            <a:r>
              <a:rPr lang="en-US" sz="2800" dirty="0" smtClean="0">
                <a:latin typeface="Times New Roman" pitchFamily="18" charset="0"/>
                <a:cs typeface="Times New Roman" pitchFamily="18" charset="0"/>
              </a:rPr>
              <a:t>The membrane is opened by a dielectric breakdown. Subsequently, the pores can be resealed by incubation at 37C.</a:t>
            </a:r>
          </a:p>
          <a:p>
            <a:pPr algn="just">
              <a:lnSpc>
                <a:spcPct val="150000"/>
              </a:lnSpc>
            </a:pPr>
            <a:r>
              <a:rPr lang="en-US" sz="2800" dirty="0" smtClean="0">
                <a:latin typeface="Times New Roman" pitchFamily="18" charset="0"/>
                <a:cs typeface="Times New Roman" pitchFamily="18" charset="0"/>
              </a:rPr>
              <a:t>The compound to be entrapped is added to the medium in which the cells are suspended.</a:t>
            </a:r>
          </a:p>
          <a:p>
            <a:pPr algn="just">
              <a:lnSpc>
                <a:spcPct val="150000"/>
              </a:lnSpc>
            </a:pPr>
            <a:r>
              <a:rPr lang="en-US" sz="2800" dirty="0" smtClean="0">
                <a:latin typeface="Times New Roman" pitchFamily="18" charset="0"/>
                <a:cs typeface="Times New Roman" pitchFamily="18" charset="0"/>
              </a:rPr>
              <a:t>The characteristic pore diameter created in the membrane depends upon the intensity of electric field, the discharge time, and the ionic strength of suspending medium.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Autofit/>
          </a:bodyPr>
          <a:lstStyle/>
          <a:p>
            <a:pPr algn="just">
              <a:lnSpc>
                <a:spcPct val="150000"/>
              </a:lnSpc>
            </a:pPr>
            <a:r>
              <a:rPr lang="en-US" sz="2800" dirty="0" smtClean="0">
                <a:latin typeface="Times New Roman" pitchFamily="18" charset="0"/>
                <a:cs typeface="Times New Roman" pitchFamily="18" charset="0"/>
              </a:rPr>
              <a:t>The procedure involves suspending erythrocytes in an isotonic buffer in an electrical discharge chamber.</a:t>
            </a:r>
            <a:endParaRPr lang="en-US" sz="2800" dirty="0" smtClean="0">
              <a:solidFill>
                <a:srgbClr val="FFC000"/>
              </a:solidFill>
              <a:latin typeface="Times New Roman" pitchFamily="18" charset="0"/>
              <a:cs typeface="Times New Roman" pitchFamily="18" charset="0"/>
            </a:endParaRPr>
          </a:p>
          <a:p>
            <a:pPr algn="just">
              <a:lnSpc>
                <a:spcPct val="150000"/>
              </a:lnSpc>
            </a:pPr>
            <a:r>
              <a:rPr lang="en-US" sz="2800" dirty="0" smtClean="0">
                <a:latin typeface="Times New Roman" pitchFamily="18" charset="0"/>
                <a:cs typeface="Times New Roman" pitchFamily="18" charset="0"/>
              </a:rPr>
              <a:t>A capacitor in an external circuit is charged to a definite voltage and then discharged within a definite time interval through cell suspension to produce a square wave potential.</a:t>
            </a:r>
          </a:p>
          <a:p>
            <a:pPr algn="just">
              <a:lnSpc>
                <a:spcPct val="150000"/>
              </a:lnSpc>
            </a:pPr>
            <a:r>
              <a:rPr lang="en-US" sz="2800" dirty="0" smtClean="0">
                <a:latin typeface="Times New Roman" pitchFamily="18" charset="0"/>
                <a:cs typeface="Times New Roman" pitchFamily="18" charset="0"/>
              </a:rPr>
              <a:t>The optimum intensity of an electric field is between 1–10 kW/cm and optimal discharge time is between 20– 160m.</a:t>
            </a:r>
          </a:p>
          <a:p>
            <a:pPr algn="just">
              <a:lnSpc>
                <a:spcPct val="150000"/>
              </a:lnSpc>
            </a:pPr>
            <a:r>
              <a:rPr lang="en-US" sz="2800" dirty="0" smtClean="0">
                <a:latin typeface="Times New Roman" pitchFamily="18" charset="0"/>
                <a:cs typeface="Times New Roman" pitchFamily="18" charset="0"/>
              </a:rPr>
              <a:t>Entrapment efficiency of this method is 35%. Various compounds such as sucrose </a:t>
            </a:r>
            <a:r>
              <a:rPr lang="en-US" sz="2800" dirty="0" err="1" smtClean="0">
                <a:latin typeface="Times New Roman" pitchFamily="18" charset="0"/>
                <a:cs typeface="Times New Roman" pitchFamily="18" charset="0"/>
              </a:rPr>
              <a:t>urease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methotrexate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isoniazid</a:t>
            </a:r>
            <a:r>
              <a:rPr lang="en-US" sz="2800" dirty="0" smtClean="0">
                <a:latin typeface="Times New Roman" pitchFamily="18" charset="0"/>
                <a:cs typeface="Times New Roman" pitchFamily="18" charset="0"/>
              </a:rPr>
              <a:t>, DNA fragments, and latex particles of diameter 0.2 can be.</a:t>
            </a:r>
            <a:endParaRPr lang="en-US" sz="28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pPr marL="571500" indent="-571500">
              <a:buNone/>
            </a:pPr>
            <a:r>
              <a:rPr lang="en-US" sz="2800" dirty="0" smtClean="0">
                <a:latin typeface="Times New Roman" pitchFamily="18" charset="0"/>
                <a:cs typeface="Times New Roman" pitchFamily="18" charset="0"/>
              </a:rPr>
              <a:t>encapsulated by this method</a:t>
            </a:r>
          </a:p>
          <a:p>
            <a:pPr marL="571500" indent="-571500" algn="just">
              <a:lnSpc>
                <a:spcPct val="150000"/>
              </a:lnSpc>
              <a:buAutoNum type="romanUcParenR" startAt="8"/>
            </a:pPr>
            <a:r>
              <a:rPr lang="en-US" sz="2800" dirty="0" smtClean="0">
                <a:latin typeface="Times New Roman" pitchFamily="18" charset="0"/>
                <a:cs typeface="Times New Roman" pitchFamily="18" charset="0"/>
              </a:rPr>
              <a:t> The entrapment of material occurs by </a:t>
            </a:r>
            <a:r>
              <a:rPr lang="en-US" sz="2800" dirty="0" err="1" smtClean="0">
                <a:latin typeface="Times New Roman" pitchFamily="18" charset="0"/>
                <a:cs typeface="Times New Roman" pitchFamily="18" charset="0"/>
              </a:rPr>
              <a:t>endocytosis</a:t>
            </a:r>
            <a:r>
              <a:rPr lang="en-US" sz="2800" dirty="0" smtClean="0">
                <a:latin typeface="Times New Roman" pitchFamily="18" charset="0"/>
                <a:cs typeface="Times New Roman" pitchFamily="18" charset="0"/>
              </a:rPr>
              <a:t>. It  involves the addition of one volume of washed erythrocytes to nine volumes of buffer containing 2.5 </a:t>
            </a:r>
            <a:r>
              <a:rPr lang="en-US" sz="2800" dirty="0" err="1" smtClean="0">
                <a:latin typeface="Times New Roman" pitchFamily="18" charset="0"/>
                <a:cs typeface="Times New Roman" pitchFamily="18" charset="0"/>
              </a:rPr>
              <a:t>mM</a:t>
            </a:r>
            <a:r>
              <a:rPr lang="en-US" sz="2800" dirty="0" smtClean="0">
                <a:latin typeface="Times New Roman" pitchFamily="18" charset="0"/>
                <a:cs typeface="Times New Roman" pitchFamily="18" charset="0"/>
              </a:rPr>
              <a:t> ATP, 2.5 mMMgCl2, and 1mM CaCl2, followed by incubation for 2 min at room temperature. The pores created by this method are resealed by using 154 </a:t>
            </a:r>
            <a:r>
              <a:rPr lang="en-US" sz="2800" dirty="0" err="1" smtClean="0">
                <a:latin typeface="Times New Roman" pitchFamily="18" charset="0"/>
                <a:cs typeface="Times New Roman" pitchFamily="18" charset="0"/>
              </a:rPr>
              <a:t>mM</a:t>
            </a:r>
            <a:r>
              <a:rPr lang="en-US" sz="2800" dirty="0" smtClean="0">
                <a:latin typeface="Times New Roman" pitchFamily="18" charset="0"/>
                <a:cs typeface="Times New Roman" pitchFamily="18" charset="0"/>
              </a:rPr>
              <a:t> of </a:t>
            </a:r>
            <a:r>
              <a:rPr lang="en-US" sz="2800" dirty="0" err="1" smtClean="0">
                <a:latin typeface="Times New Roman" pitchFamily="18" charset="0"/>
                <a:cs typeface="Times New Roman" pitchFamily="18" charset="0"/>
              </a:rPr>
              <a:t>NaCl</a:t>
            </a:r>
            <a:r>
              <a:rPr lang="en-US" sz="2800" dirty="0" smtClean="0">
                <a:latin typeface="Times New Roman" pitchFamily="18" charset="0"/>
                <a:cs typeface="Times New Roman" pitchFamily="18" charset="0"/>
              </a:rPr>
              <a:t> and incubation at 370C for 2 min.</a:t>
            </a:r>
          </a:p>
          <a:p>
            <a:pPr marL="571500" indent="-571500" algn="just">
              <a:lnSpc>
                <a:spcPct val="150000"/>
              </a:lnSpc>
              <a:buFont typeface="Arial" pitchFamily="34" charset="0"/>
              <a:buChar char="•"/>
            </a:pPr>
            <a:r>
              <a:rPr lang="en-US" sz="2800" dirty="0" smtClean="0">
                <a:latin typeface="Times New Roman" pitchFamily="18" charset="0"/>
                <a:cs typeface="Times New Roman" pitchFamily="18" charset="0"/>
              </a:rPr>
              <a:t>The vesicle membrane separates </a:t>
            </a:r>
            <a:r>
              <a:rPr lang="en-US" sz="2800" dirty="0" err="1" smtClean="0">
                <a:latin typeface="Times New Roman" pitchFamily="18" charset="0"/>
                <a:cs typeface="Times New Roman" pitchFamily="18" charset="0"/>
              </a:rPr>
              <a:t>endocytosed</a:t>
            </a:r>
            <a:r>
              <a:rPr lang="en-US" sz="2800" dirty="0" smtClean="0">
                <a:latin typeface="Times New Roman" pitchFamily="18" charset="0"/>
                <a:cs typeface="Times New Roman" pitchFamily="18" charset="0"/>
              </a:rPr>
              <a:t> material from cytoplasm thus protecting it from the erythrocytes</a:t>
            </a:r>
          </a:p>
          <a:p>
            <a:pPr marL="571500" indent="-571500">
              <a:buNone/>
            </a:pPr>
            <a:endParaRPr lang="en-US" dirty="0">
              <a:solidFill>
                <a:srgbClr val="FFC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srcRect/>
          <a:stretch>
            <a:fillRect/>
          </a:stretch>
        </p:blipFill>
        <p:spPr bwMode="auto">
          <a:xfrm>
            <a:off x="0" y="2667000"/>
            <a:ext cx="9144000" cy="3048000"/>
          </a:xfrm>
          <a:prstGeom prst="rect">
            <a:avLst/>
          </a:prstGeom>
          <a:noFill/>
          <a:ln w="9525">
            <a:noFill/>
            <a:miter lim="800000"/>
            <a:headEnd/>
            <a:tailEnd/>
          </a:ln>
          <a:effectLst/>
        </p:spPr>
      </p:pic>
      <p:sp>
        <p:nvSpPr>
          <p:cNvPr id="5" name="Rectangle 4"/>
          <p:cNvSpPr/>
          <p:nvPr/>
        </p:nvSpPr>
        <p:spPr>
          <a:xfrm>
            <a:off x="1219200" y="4876801"/>
            <a:ext cx="5715000" cy="2585323"/>
          </a:xfrm>
          <a:prstGeom prst="rect">
            <a:avLst/>
          </a:prstGeom>
        </p:spPr>
        <p:txBody>
          <a:bodyPr wrap="square">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6" name="Rectangle 5"/>
          <p:cNvSpPr/>
          <p:nvPr/>
        </p:nvSpPr>
        <p:spPr>
          <a:xfrm>
            <a:off x="0" y="5638801"/>
            <a:ext cx="9144000" cy="954107"/>
          </a:xfrm>
          <a:prstGeom prst="rect">
            <a:avLst/>
          </a:prstGeom>
        </p:spPr>
        <p:txBody>
          <a:bodyPr wrap="square">
            <a:spAutoFit/>
          </a:bodyPr>
          <a:lstStyle/>
          <a:p>
            <a:r>
              <a:rPr lang="en-US" sz="2800" dirty="0" smtClean="0">
                <a:latin typeface="Times New Roman" pitchFamily="18" charset="0"/>
                <a:cs typeface="Times New Roman" pitchFamily="18" charset="0"/>
              </a:rPr>
              <a:t>Erythrocyte </a:t>
            </a:r>
            <a:r>
              <a:rPr lang="en-US" sz="2800" dirty="0" err="1" smtClean="0">
                <a:latin typeface="Times New Roman" pitchFamily="18" charset="0"/>
                <a:cs typeface="Times New Roman" pitchFamily="18" charset="0"/>
              </a:rPr>
              <a:t>endocytosis</a:t>
            </a:r>
            <a:r>
              <a:rPr lang="en-US" sz="2800" dirty="0" smtClean="0">
                <a:latin typeface="Times New Roman" pitchFamily="18" charset="0"/>
                <a:cs typeface="Times New Roman" pitchFamily="18" charset="0"/>
              </a:rPr>
              <a:t> produced by </a:t>
            </a:r>
            <a:r>
              <a:rPr lang="en-US" sz="2800" dirty="0" err="1" smtClean="0">
                <a:latin typeface="Times New Roman" pitchFamily="18" charset="0"/>
                <a:cs typeface="Times New Roman" pitchFamily="18" charset="0"/>
              </a:rPr>
              <a:t>cations</a:t>
            </a:r>
            <a:r>
              <a:rPr lang="en-US" sz="2800" dirty="0" smtClean="0">
                <a:latin typeface="Times New Roman" pitchFamily="18" charset="0"/>
                <a:cs typeface="Times New Roman" pitchFamily="18" charset="0"/>
              </a:rPr>
              <a:t> and trapping of molecules in the </a:t>
            </a:r>
            <a:r>
              <a:rPr lang="en-US" sz="2800" dirty="0" err="1" smtClean="0">
                <a:latin typeface="Times New Roman" pitchFamily="18" charset="0"/>
                <a:cs typeface="Times New Roman" pitchFamily="18" charset="0"/>
              </a:rPr>
              <a:t>invagination</a:t>
            </a:r>
            <a:r>
              <a:rPr lang="en-US" sz="2800" dirty="0" smtClean="0">
                <a:latin typeface="Times New Roman" pitchFamily="18" charset="0"/>
                <a:cs typeface="Times New Roman" pitchFamily="18" charset="0"/>
              </a:rPr>
              <a:t> or inside out </a:t>
            </a:r>
            <a:r>
              <a:rPr lang="en-US" sz="2800" dirty="0" err="1" smtClean="0">
                <a:latin typeface="Times New Roman" pitchFamily="18" charset="0"/>
                <a:cs typeface="Times New Roman" pitchFamily="18" charset="0"/>
              </a:rPr>
              <a:t>endocytic</a:t>
            </a:r>
            <a:r>
              <a:rPr lang="en-US" sz="2800" dirty="0" smtClean="0">
                <a:latin typeface="Times New Roman" pitchFamily="18" charset="0"/>
                <a:cs typeface="Times New Roman" pitchFamily="18" charset="0"/>
              </a:rPr>
              <a:t> vacuoles.</a:t>
            </a:r>
            <a:endParaRPr lang="en-US" sz="2800" dirty="0">
              <a:latin typeface="Times New Roman" pitchFamily="18" charset="0"/>
              <a:cs typeface="Times New Roman" pitchFamily="18" charset="0"/>
            </a:endParaRPr>
          </a:p>
        </p:txBody>
      </p:sp>
      <p:sp>
        <p:nvSpPr>
          <p:cNvPr id="7" name="Rectangle 6"/>
          <p:cNvSpPr/>
          <p:nvPr/>
        </p:nvSpPr>
        <p:spPr>
          <a:xfrm>
            <a:off x="0" y="1"/>
            <a:ext cx="9144000" cy="2677656"/>
          </a:xfrm>
          <a:prstGeom prst="rect">
            <a:avLst/>
          </a:prstGeom>
        </p:spPr>
        <p:txBody>
          <a:bodyPr wrap="square">
            <a:spAutoFit/>
          </a:bodyPr>
          <a:lstStyle/>
          <a:p>
            <a:pPr>
              <a:lnSpc>
                <a:spcPct val="150000"/>
              </a:lnSpc>
            </a:pPr>
            <a:r>
              <a:rPr lang="en-US" sz="2800" dirty="0" smtClean="0">
                <a:latin typeface="Times New Roman" pitchFamily="18" charset="0"/>
                <a:cs typeface="Times New Roman" pitchFamily="18" charset="0"/>
              </a:rPr>
              <a:t>and vice-versa.eg </a:t>
            </a:r>
            <a:r>
              <a:rPr lang="en-US" sz="2800" dirty="0" err="1" smtClean="0">
                <a:latin typeface="Times New Roman" pitchFamily="18" charset="0"/>
                <a:cs typeface="Times New Roman" pitchFamily="18" charset="0"/>
              </a:rPr>
              <a:t>primaquine</a:t>
            </a:r>
            <a:r>
              <a:rPr lang="en-US" sz="2800" dirty="0" smtClean="0">
                <a:latin typeface="Times New Roman" pitchFamily="18" charset="0"/>
                <a:cs typeface="Times New Roman" pitchFamily="18" charset="0"/>
              </a:rPr>
              <a:t> and related 8–amino–quinolines,vinblastine, chlorpromazine and related </a:t>
            </a:r>
            <a:r>
              <a:rPr lang="en-US" sz="2800" dirty="0" err="1" smtClean="0">
                <a:latin typeface="Times New Roman" pitchFamily="18" charset="0"/>
                <a:cs typeface="Times New Roman" pitchFamily="18" charset="0"/>
              </a:rPr>
              <a:t>phenothiazines</a:t>
            </a:r>
            <a:r>
              <a:rPr lang="en-US" sz="2800" dirty="0" smtClean="0">
                <a:latin typeface="Times New Roman" pitchFamily="18" charset="0"/>
                <a:cs typeface="Times New Roman" pitchFamily="18" charset="0"/>
              </a:rPr>
              <a:t>, </a:t>
            </a:r>
            <a:r>
              <a:rPr lang="it-IT" sz="2800" dirty="0" smtClean="0">
                <a:latin typeface="Times New Roman" pitchFamily="18" charset="0"/>
                <a:cs typeface="Times New Roman" pitchFamily="18" charset="0"/>
              </a:rPr>
              <a:t>hydrocortisone, propranolol, tetracaine, and vitamin A.</a:t>
            </a:r>
            <a:endParaRPr lang="en-US" sz="2800" dirty="0" smtClean="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Autofit/>
          </a:bodyPr>
          <a:lstStyle/>
          <a:p>
            <a:pPr algn="ctr"/>
            <a:r>
              <a:rPr lang="en-US" sz="2800" b="1" dirty="0" smtClean="0">
                <a:solidFill>
                  <a:srgbClr val="FFC000"/>
                </a:solidFill>
                <a:latin typeface="Times New Roman" pitchFamily="18" charset="0"/>
                <a:cs typeface="Times New Roman" pitchFamily="18" charset="0"/>
              </a:rPr>
              <a:t>THERAPEUTIC APPLICATIONS OF CARRIER RED BLOOD CELLS</a:t>
            </a:r>
            <a:endParaRPr lang="en-US" sz="2800" dirty="0">
              <a:solidFill>
                <a:srgbClr val="FFC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0" y="1447800"/>
            <a:ext cx="9144000" cy="5410200"/>
          </a:xfrm>
        </p:spPr>
        <p:txBody>
          <a:bodyPr>
            <a:normAutofit/>
          </a:bodyPr>
          <a:lstStyle/>
          <a:p>
            <a:pPr>
              <a:lnSpc>
                <a:spcPct val="150000"/>
              </a:lnSpc>
            </a:pPr>
            <a:r>
              <a:rPr lang="en-US" sz="2800" dirty="0" smtClean="0">
                <a:latin typeface="Times New Roman" pitchFamily="18" charset="0"/>
                <a:cs typeface="Times New Roman" pitchFamily="18" charset="0"/>
              </a:rPr>
              <a:t>One potential application is the delivery of (drugs, enzymes,</a:t>
            </a:r>
          </a:p>
          <a:p>
            <a:pPr>
              <a:lnSpc>
                <a:spcPct val="150000"/>
              </a:lnSpc>
              <a:buNone/>
            </a:pPr>
            <a:r>
              <a:rPr lang="en-US" sz="2800" dirty="0" smtClean="0">
                <a:latin typeface="Times New Roman" pitchFamily="18" charset="0"/>
                <a:cs typeface="Times New Roman" pitchFamily="18" charset="0"/>
              </a:rPr>
              <a:t>nucleic acids, to cells responsible for or capable of </a:t>
            </a:r>
            <a:r>
              <a:rPr lang="en-US" sz="2800" dirty="0" err="1" smtClean="0">
                <a:latin typeface="Times New Roman" pitchFamily="18" charset="0"/>
                <a:cs typeface="Times New Roman" pitchFamily="18" charset="0"/>
              </a:rPr>
              <a:t>erythrophagocytosis</a:t>
            </a:r>
            <a:r>
              <a:rPr lang="en-US" sz="2800" dirty="0" smtClean="0">
                <a:latin typeface="Times New Roman" pitchFamily="18" charset="0"/>
                <a:cs typeface="Times New Roman" pitchFamily="18" charset="0"/>
              </a:rPr>
              <a:t>, which are located primarily in the liver and spleen. </a:t>
            </a:r>
          </a:p>
          <a:p>
            <a:pPr>
              <a:lnSpc>
                <a:spcPct val="150000"/>
              </a:lnSpc>
              <a:buFont typeface="Arial" pitchFamily="34" charset="0"/>
              <a:buChar char="•"/>
            </a:pPr>
            <a:r>
              <a:rPr lang="en-US" sz="2800" dirty="0" smtClean="0">
                <a:latin typeface="Times New Roman" pitchFamily="18" charset="0"/>
                <a:cs typeface="Times New Roman" pitchFamily="18" charset="0"/>
              </a:rPr>
              <a:t>A second potential application depends on the ability of loaded cells to survive for substantial periods of time in the circulation after reinfusion.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8915400" cy="6553200"/>
          </a:xfrm>
        </p:spPr>
        <p:txBody>
          <a:bodyPr>
            <a:normAutofit lnSpcReduction="10000"/>
          </a:bodyPr>
          <a:lstStyle/>
          <a:p>
            <a:pPr algn="just">
              <a:lnSpc>
                <a:spcPct val="170000"/>
              </a:lnSpc>
              <a:buNone/>
            </a:pPr>
            <a:r>
              <a:rPr lang="en-US" sz="2800" dirty="0" smtClean="0">
                <a:solidFill>
                  <a:srgbClr val="FFC000"/>
                </a:solidFill>
                <a:latin typeface="Times New Roman" pitchFamily="18" charset="0"/>
                <a:cs typeface="Times New Roman" pitchFamily="18" charset="0"/>
              </a:rPr>
              <a:t>ERYTHROCYTES AS DRUG CARRIERS- </a:t>
            </a:r>
            <a:r>
              <a:rPr lang="en-US" sz="3000" dirty="0" err="1" smtClean="0">
                <a:latin typeface="Times New Roman" pitchFamily="18" charset="0"/>
                <a:cs typeface="Times New Roman" pitchFamily="18" charset="0"/>
              </a:rPr>
              <a:t>Antineoplastic</a:t>
            </a:r>
            <a:r>
              <a:rPr lang="en-US" sz="3000" dirty="0" smtClean="0">
                <a:latin typeface="Times New Roman" pitchFamily="18" charset="0"/>
                <a:cs typeface="Times New Roman" pitchFamily="18" charset="0"/>
              </a:rPr>
              <a:t> drugs,</a:t>
            </a:r>
            <a:r>
              <a:rPr lang="en-US" sz="3000" i="1"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Actinomycin</a:t>
            </a:r>
            <a:r>
              <a:rPr lang="en-US" sz="3000" dirty="0" smtClean="0">
                <a:latin typeface="Times New Roman" pitchFamily="18" charset="0"/>
                <a:cs typeface="Times New Roman" pitchFamily="18" charset="0"/>
              </a:rPr>
              <a:t> D, </a:t>
            </a:r>
            <a:r>
              <a:rPr lang="en-US" sz="3000" dirty="0" err="1" smtClean="0">
                <a:latin typeface="Times New Roman" pitchFamily="18" charset="0"/>
                <a:cs typeface="Times New Roman" pitchFamily="18" charset="0"/>
              </a:rPr>
              <a:t>Daunomycin</a:t>
            </a:r>
            <a:r>
              <a:rPr lang="en-US" sz="3000" dirty="0" smtClean="0">
                <a:latin typeface="Times New Roman" pitchFamily="18" charset="0"/>
                <a:cs typeface="Times New Roman" pitchFamily="18" charset="0"/>
              </a:rPr>
              <a:t>,</a:t>
            </a:r>
            <a:r>
              <a:rPr lang="en-US" sz="3000" i="1"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Etoposide</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Carboplatin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Enalaprilat</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Gentamicin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Primaquine</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Metronidazole</a:t>
            </a:r>
            <a:r>
              <a:rPr lang="en-US" sz="3000" dirty="0" smtClean="0">
                <a:latin typeface="Times New Roman" pitchFamily="18" charset="0"/>
                <a:cs typeface="Times New Roman" pitchFamily="18" charset="0"/>
              </a:rPr>
              <a:t>, Systemic corticosteroids like (</a:t>
            </a:r>
            <a:r>
              <a:rPr lang="en-US" sz="3000" dirty="0" err="1" smtClean="0">
                <a:latin typeface="Times New Roman" pitchFamily="18" charset="0"/>
                <a:cs typeface="Times New Roman" pitchFamily="18" charset="0"/>
              </a:rPr>
              <a:t>Dexamethasone</a:t>
            </a:r>
            <a:r>
              <a:rPr lang="en-US" sz="3000" dirty="0" smtClean="0">
                <a:latin typeface="Times New Roman" pitchFamily="18" charset="0"/>
                <a:cs typeface="Times New Roman" pitchFamily="18" charset="0"/>
              </a:rPr>
              <a:t>), Iron </a:t>
            </a:r>
            <a:r>
              <a:rPr lang="en-US" sz="3000" dirty="0" err="1" smtClean="0">
                <a:latin typeface="Times New Roman" pitchFamily="18" charset="0"/>
                <a:cs typeface="Times New Roman" pitchFamily="18" charset="0"/>
              </a:rPr>
              <a:t>chelators</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Prodrugs</a:t>
            </a:r>
            <a:r>
              <a:rPr lang="en-US" sz="3000" dirty="0" smtClean="0">
                <a:latin typeface="Times New Roman" pitchFamily="18" charset="0"/>
                <a:cs typeface="Times New Roman" pitchFamily="18" charset="0"/>
              </a:rPr>
              <a:t> and Antioxidant drugs</a:t>
            </a:r>
            <a:r>
              <a:rPr lang="en-US" sz="2800" b="1" dirty="0" smtClean="0">
                <a:latin typeface="Arial" pitchFamily="34" charset="0"/>
                <a:cs typeface="Arial" pitchFamily="34" charset="0"/>
              </a:rPr>
              <a:t>.</a:t>
            </a:r>
            <a:endParaRPr lang="en-US" sz="2800" dirty="0" smtClean="0">
              <a:latin typeface="Arial" pitchFamily="34" charset="0"/>
              <a:cs typeface="Arial" pitchFamily="34" charset="0"/>
            </a:endParaRPr>
          </a:p>
          <a:p>
            <a:pPr>
              <a:buNone/>
            </a:pPr>
            <a:r>
              <a:rPr lang="en-US" sz="2800" b="1" dirty="0" smtClean="0">
                <a:solidFill>
                  <a:srgbClr val="FFC000"/>
                </a:solidFill>
                <a:latin typeface="Times New Roman" pitchFamily="18" charset="0"/>
                <a:cs typeface="Times New Roman" pitchFamily="18" charset="0"/>
              </a:rPr>
              <a:t>ERYTHROCYTES AS ENZYME CARRIERS:</a:t>
            </a:r>
          </a:p>
          <a:p>
            <a:pPr>
              <a:lnSpc>
                <a:spcPct val="160000"/>
              </a:lnSpc>
              <a:buNone/>
            </a:pPr>
            <a:r>
              <a:rPr lang="en-US" b="1" dirty="0" smtClean="0"/>
              <a:t> </a:t>
            </a:r>
            <a:r>
              <a:rPr lang="en-US" sz="2800" dirty="0" smtClean="0">
                <a:latin typeface="Times New Roman" pitchFamily="18" charset="0"/>
                <a:cs typeface="Times New Roman" pitchFamily="18" charset="0"/>
              </a:rPr>
              <a:t>Alcohol </a:t>
            </a:r>
            <a:r>
              <a:rPr lang="en-US" sz="2800" dirty="0" err="1" smtClean="0">
                <a:latin typeface="Times New Roman" pitchFamily="18" charset="0"/>
                <a:cs typeface="Times New Roman" pitchFamily="18" charset="0"/>
              </a:rPr>
              <a:t>dehydrogenase</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aldehyde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dehydrogenase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Urokinase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Hexokinase</a:t>
            </a:r>
            <a:r>
              <a:rPr lang="en-US" sz="2800" dirty="0" smtClean="0">
                <a:latin typeface="Times New Roman" pitchFamily="18" charset="0"/>
                <a:cs typeface="Times New Roman" pitchFamily="18" charset="0"/>
              </a:rPr>
              <a:t> and glucose </a:t>
            </a:r>
            <a:r>
              <a:rPr lang="en-US" sz="2800" dirty="0" err="1" smtClean="0">
                <a:latin typeface="Times New Roman" pitchFamily="18" charset="0"/>
                <a:cs typeface="Times New Roman" pitchFamily="18" charset="0"/>
              </a:rPr>
              <a:t>oxidase</a:t>
            </a:r>
            <a:r>
              <a:rPr lang="en-US" sz="2800" dirty="0" smtClean="0">
                <a:latin typeface="Times New Roman" pitchFamily="18" charset="0"/>
                <a:cs typeface="Times New Roman" pitchFamily="18" charset="0"/>
              </a:rPr>
              <a:t>, </a:t>
            </a:r>
          </a:p>
          <a:p>
            <a:pPr>
              <a:buNone/>
            </a:pPr>
            <a:endParaRPr lang="en-US" sz="2400" dirty="0" smtClean="0">
              <a:latin typeface="Arial" pitchFamily="34" charset="0"/>
              <a:cs typeface="Arial" pitchFamily="34" charset="0"/>
            </a:endParaRPr>
          </a:p>
          <a:p>
            <a:pPr>
              <a:buNone/>
            </a:pPr>
            <a:endParaRPr lang="en-US" sz="2400" dirty="0">
              <a:solidFill>
                <a:srgbClr val="FF0000"/>
              </a:solidFill>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00800"/>
          </a:xfrm>
        </p:spPr>
        <p:txBody>
          <a:bodyPr>
            <a:normAutofit/>
          </a:bodyPr>
          <a:lstStyle/>
          <a:p>
            <a:pPr marL="514350" indent="-514350">
              <a:buNone/>
            </a:pPr>
            <a:endParaRPr lang="en-US" sz="2800" dirty="0" smtClean="0">
              <a:latin typeface="Times New Roman" pitchFamily="18" charset="0"/>
              <a:cs typeface="Times New Roman" pitchFamily="18" charset="0"/>
            </a:endParaRPr>
          </a:p>
          <a:p>
            <a:pPr marL="514350" indent="-514350">
              <a:lnSpc>
                <a:spcPct val="150000"/>
              </a:lnSpc>
              <a:buNone/>
            </a:pPr>
            <a:r>
              <a:rPr lang="en-US" sz="2800" dirty="0" smtClean="0">
                <a:latin typeface="Times New Roman" pitchFamily="18" charset="0"/>
                <a:cs typeface="Times New Roman" pitchFamily="18" charset="0"/>
              </a:rPr>
              <a:t>Lactate-</a:t>
            </a:r>
            <a:r>
              <a:rPr lang="en-US" sz="2800" dirty="0" err="1" smtClean="0">
                <a:latin typeface="Times New Roman" pitchFamily="18" charset="0"/>
                <a:cs typeface="Times New Roman" pitchFamily="18" charset="0"/>
              </a:rPr>
              <a:t>catabolising</a:t>
            </a:r>
            <a:r>
              <a:rPr lang="en-US" sz="2800" dirty="0" smtClean="0">
                <a:latin typeface="Times New Roman" pitchFamily="18" charset="0"/>
                <a:cs typeface="Times New Roman" pitchFamily="18" charset="0"/>
              </a:rPr>
              <a:t> enzymes, Glutamate </a:t>
            </a:r>
            <a:r>
              <a:rPr lang="en-US" sz="2800" dirty="0" err="1" smtClean="0">
                <a:latin typeface="Times New Roman" pitchFamily="18" charset="0"/>
                <a:cs typeface="Times New Roman" pitchFamily="18" charset="0"/>
              </a:rPr>
              <a:t>dehydrogenase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Uricase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Rhodanase</a:t>
            </a:r>
            <a:r>
              <a:rPr lang="en-US" sz="2800" dirty="0" smtClean="0">
                <a:latin typeface="Times New Roman" pitchFamily="18" charset="0"/>
                <a:cs typeface="Times New Roman" pitchFamily="18" charset="0"/>
              </a:rPr>
              <a:t>, Recombinant </a:t>
            </a:r>
            <a:r>
              <a:rPr lang="en-US" sz="2800" dirty="0" err="1" smtClean="0">
                <a:latin typeface="Times New Roman" pitchFamily="18" charset="0"/>
                <a:cs typeface="Times New Roman" pitchFamily="18" charset="0"/>
              </a:rPr>
              <a:t>phosphortriesterase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urease</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Alglucerase</a:t>
            </a:r>
            <a:r>
              <a:rPr lang="en-US" sz="2800" dirty="0" smtClean="0">
                <a:latin typeface="Times New Roman" pitchFamily="18" charset="0"/>
                <a:cs typeface="Times New Roman" pitchFamily="18" charset="0"/>
              </a:rPr>
              <a:t>.</a:t>
            </a:r>
          </a:p>
          <a:p>
            <a:pPr marL="514350" indent="-514350">
              <a:lnSpc>
                <a:spcPct val="150000"/>
              </a:lnSpc>
              <a:buNone/>
            </a:pPr>
            <a:r>
              <a:rPr lang="en-US" sz="2800" dirty="0" smtClean="0">
                <a:latin typeface="Times New Roman" pitchFamily="18" charset="0"/>
                <a:cs typeface="Times New Roman" pitchFamily="18" charset="0"/>
              </a:rPr>
              <a:t> </a:t>
            </a:r>
            <a:r>
              <a:rPr lang="en-US" sz="2800" dirty="0" smtClean="0">
                <a:solidFill>
                  <a:srgbClr val="FFC000"/>
                </a:solidFill>
                <a:latin typeface="Times New Roman" pitchFamily="18" charset="0"/>
                <a:cs typeface="Times New Roman" pitchFamily="18" charset="0"/>
              </a:rPr>
              <a:t>ERYTHROCYTES AS CARRIERS OF PEPTIDES AND PROTEINS: </a:t>
            </a:r>
          </a:p>
          <a:p>
            <a:pPr marL="514350" indent="-514350">
              <a:lnSpc>
                <a:spcPct val="150000"/>
              </a:lnSpc>
              <a:buNone/>
            </a:pPr>
            <a:r>
              <a:rPr lang="en-US" sz="2800" dirty="0" smtClean="0">
                <a:latin typeface="Times New Roman" pitchFamily="18" charset="0"/>
                <a:cs typeface="Times New Roman" pitchFamily="18" charset="0"/>
              </a:rPr>
              <a:t>         Anti-HIV peptides , </a:t>
            </a:r>
            <a:r>
              <a:rPr lang="en-US" sz="2800" dirty="0" err="1" smtClean="0">
                <a:latin typeface="Times New Roman" pitchFamily="18" charset="0"/>
                <a:cs typeface="Times New Roman" pitchFamily="18" charset="0"/>
              </a:rPr>
              <a:t>Antineoplastic</a:t>
            </a:r>
            <a:r>
              <a:rPr lang="en-US" sz="2800" dirty="0" smtClean="0">
                <a:latin typeface="Times New Roman" pitchFamily="18" charset="0"/>
                <a:cs typeface="Times New Roman" pitchFamily="18" charset="0"/>
              </a:rPr>
              <a:t> peptides,        Erythropoietin , Heparin , Interleukin 3 , Vaccines</a:t>
            </a:r>
            <a:r>
              <a:rPr lang="en-US" sz="2800" b="1" dirty="0" smtClean="0">
                <a:latin typeface="Times New Roman" pitchFamily="18" charset="0"/>
                <a:cs typeface="Times New Roman" pitchFamily="18" charset="0"/>
              </a:rPr>
              <a: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382000" cy="5943600"/>
          </a:xfrm>
        </p:spPr>
        <p:txBody>
          <a:bodyPr>
            <a:normAutofit/>
          </a:bodyPr>
          <a:lstStyle/>
          <a:p>
            <a:pPr>
              <a:buNone/>
            </a:pPr>
            <a:r>
              <a:rPr lang="en-US" sz="2800" b="1" dirty="0" smtClean="0">
                <a:solidFill>
                  <a:srgbClr val="FFC000"/>
                </a:solidFill>
                <a:latin typeface="Times New Roman" pitchFamily="18" charset="0"/>
                <a:cs typeface="Times New Roman" pitchFamily="18" charset="0"/>
              </a:rPr>
              <a:t>Erythrocytes have two main purposes</a:t>
            </a:r>
          </a:p>
          <a:p>
            <a:pPr>
              <a:lnSpc>
                <a:spcPct val="150000"/>
              </a:lnSpc>
            </a:pPr>
            <a:r>
              <a:rPr lang="en-US" sz="2800" dirty="0" smtClean="0">
                <a:latin typeface="Times New Roman" pitchFamily="18" charset="0"/>
                <a:cs typeface="Times New Roman" pitchFamily="18" charset="0"/>
              </a:rPr>
              <a:t>To act as a reservoir for the drug, providing the sustained release of the drug into the body. </a:t>
            </a:r>
          </a:p>
          <a:p>
            <a:pPr>
              <a:lnSpc>
                <a:spcPct val="150000"/>
              </a:lnSpc>
            </a:pPr>
            <a:r>
              <a:rPr lang="en-US" sz="2800" dirty="0" smtClean="0">
                <a:latin typeface="Times New Roman" pitchFamily="18" charset="0"/>
                <a:cs typeface="Times New Roman" pitchFamily="18" charset="0"/>
              </a:rPr>
              <a:t>To selectively direct the drugs to the R.E system of the liver, spleen and bone marrow, which constitute the usual sites for the destruction of erythrocytes</a:t>
            </a:r>
            <a:endParaRPr lang="en-US" sz="2800" b="1"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ormAutofit/>
          </a:bodyPr>
          <a:lstStyle/>
          <a:p>
            <a:pPr algn="ctr"/>
            <a:r>
              <a:rPr lang="en-US" dirty="0" smtClean="0">
                <a:latin typeface="Times New Roman" pitchFamily="18" charset="0"/>
                <a:cs typeface="Times New Roman" pitchFamily="18" charset="0"/>
              </a:rPr>
              <a:t>REFERENCES</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1447800"/>
            <a:ext cx="8763000" cy="5029200"/>
          </a:xfrm>
        </p:spPr>
        <p:txBody>
          <a:bodyPr/>
          <a:lstStyle/>
          <a:p>
            <a:pPr>
              <a:lnSpc>
                <a:spcPct val="150000"/>
              </a:lnSpc>
            </a:pPr>
            <a:r>
              <a:rPr lang="en-US" sz="2800" dirty="0" smtClean="0">
                <a:latin typeface="Times New Roman" pitchFamily="18" charset="0"/>
                <a:cs typeface="Times New Roman" pitchFamily="18" charset="0"/>
                <a:hlinkClick r:id="rId2"/>
              </a:rPr>
              <a:t>https://www.ncbi.nlm.nih.gov/pubmed/12554359</a:t>
            </a:r>
            <a:endParaRPr lang="en-US" sz="2800" dirty="0" smtClean="0">
              <a:latin typeface="Times New Roman" pitchFamily="18" charset="0"/>
              <a:cs typeface="Times New Roman" pitchFamily="18" charset="0"/>
            </a:endParaRPr>
          </a:p>
          <a:p>
            <a:pPr>
              <a:lnSpc>
                <a:spcPct val="150000"/>
              </a:lnSpc>
            </a:pPr>
            <a:r>
              <a:rPr lang="en-US" sz="2800" dirty="0" smtClean="0">
                <a:latin typeface="Times New Roman" pitchFamily="18" charset="0"/>
                <a:cs typeface="Times New Roman" pitchFamily="18" charset="0"/>
                <a:hlinkClick r:id="rId3"/>
              </a:rPr>
              <a:t>https://www.ncbi.nlm.nih.gov/pubmed/24456118</a:t>
            </a:r>
            <a:endParaRPr lang="en-US" sz="2800" dirty="0" smtClean="0">
              <a:latin typeface="Times New Roman" pitchFamily="18" charset="0"/>
              <a:cs typeface="Times New Roman" pitchFamily="18" charset="0"/>
            </a:endParaRPr>
          </a:p>
          <a:p>
            <a:pPr>
              <a:lnSpc>
                <a:spcPct val="150000"/>
              </a:lnSpc>
            </a:pPr>
            <a:r>
              <a:rPr lang="en-US" sz="2800" dirty="0" smtClean="0">
                <a:latin typeface="Times New Roman" pitchFamily="18" charset="0"/>
                <a:cs typeface="Times New Roman" pitchFamily="18" charset="0"/>
                <a:hlinkClick r:id="rId4"/>
              </a:rPr>
              <a:t>https://www.sciencedirect.com/science/article/pii/S0168365906007085</a:t>
            </a:r>
            <a:r>
              <a:rPr lang="en-US" sz="2800" dirty="0" smtClean="0">
                <a:latin typeface="Times New Roman" pitchFamily="18" charset="0"/>
                <a:cs typeface="Times New Roman" pitchFamily="18" charset="0"/>
              </a:rPr>
              <a:t>.</a:t>
            </a:r>
          </a:p>
          <a:p>
            <a:pPr>
              <a:lnSpc>
                <a:spcPct val="150000"/>
              </a:lnSpc>
            </a:pPr>
            <a:r>
              <a:rPr lang="en-US" sz="2800" dirty="0" smtClean="0">
                <a:solidFill>
                  <a:srgbClr val="FFC000"/>
                </a:solidFill>
                <a:latin typeface="Times New Roman" pitchFamily="18" charset="0"/>
                <a:cs typeface="Times New Roman" pitchFamily="18" charset="0"/>
              </a:rPr>
              <a:t>Europepmc.org/abstract/MED/17270305.</a:t>
            </a:r>
          </a:p>
          <a:p>
            <a:pPr>
              <a:lnSpc>
                <a:spcPct val="150000"/>
              </a:lnSpc>
              <a:buNone/>
            </a:pPr>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382000" cy="6172200"/>
          </a:xfrm>
        </p:spPr>
        <p:txBody>
          <a:bodyPr>
            <a:normAutofit/>
          </a:bodyPr>
          <a:lstStyle/>
          <a:p>
            <a:pPr algn="ctr">
              <a:buNone/>
            </a:pPr>
            <a:r>
              <a:rPr lang="en-US" sz="3200" b="1" dirty="0" smtClean="0">
                <a:solidFill>
                  <a:srgbClr val="FFC000"/>
                </a:solidFill>
                <a:latin typeface="Times New Roman" pitchFamily="18" charset="0"/>
                <a:cs typeface="Times New Roman" pitchFamily="18" charset="0"/>
              </a:rPr>
              <a:t>Advantages of carrier erythrocyte</a:t>
            </a:r>
          </a:p>
          <a:p>
            <a:pPr algn="ctr">
              <a:lnSpc>
                <a:spcPct val="150000"/>
              </a:lnSpc>
              <a:buNone/>
            </a:pPr>
            <a:r>
              <a:rPr lang="en-US" sz="2800" dirty="0" smtClean="0">
                <a:latin typeface="Times New Roman" pitchFamily="18" charset="0"/>
                <a:cs typeface="Times New Roman" pitchFamily="18" charset="0"/>
              </a:rPr>
              <a:t>A remarkable degree of biocompatibility</a:t>
            </a:r>
          </a:p>
          <a:p>
            <a:pPr>
              <a:lnSpc>
                <a:spcPct val="150000"/>
              </a:lnSpc>
            </a:pPr>
            <a:r>
              <a:rPr lang="en-US" sz="2800" dirty="0" smtClean="0">
                <a:latin typeface="Times New Roman" pitchFamily="18" charset="0"/>
                <a:cs typeface="Times New Roman" pitchFamily="18" charset="0"/>
              </a:rPr>
              <a:t>The drug encapsulated in the erythrocytes does not show its pharmacological and toxicological function until it reaches the </a:t>
            </a:r>
            <a:r>
              <a:rPr lang="en-US" sz="2800" dirty="0" err="1" smtClean="0">
                <a:latin typeface="Times New Roman" pitchFamily="18" charset="0"/>
                <a:cs typeface="Times New Roman" pitchFamily="18" charset="0"/>
              </a:rPr>
              <a:t>reticulo</a:t>
            </a:r>
            <a:r>
              <a:rPr lang="en-US" sz="2800" dirty="0" smtClean="0">
                <a:latin typeface="Times New Roman" pitchFamily="18" charset="0"/>
                <a:cs typeface="Times New Roman" pitchFamily="18" charset="0"/>
              </a:rPr>
              <a:t>-endothelial system such as </a:t>
            </a:r>
            <a:r>
              <a:rPr lang="en-US" sz="2800" dirty="0" err="1" smtClean="0">
                <a:latin typeface="Times New Roman" pitchFamily="18" charset="0"/>
                <a:cs typeface="Times New Roman" pitchFamily="18" charset="0"/>
              </a:rPr>
              <a:t>antineoplastics</a:t>
            </a:r>
            <a:r>
              <a:rPr lang="en-US" sz="2800" dirty="0" smtClean="0">
                <a:latin typeface="Times New Roman" pitchFamily="18" charset="0"/>
                <a:cs typeface="Times New Roman" pitchFamily="18" charset="0"/>
              </a:rPr>
              <a:t>, amino glycoside antibiotics etc.</a:t>
            </a:r>
          </a:p>
          <a:p>
            <a:pPr>
              <a:lnSpc>
                <a:spcPct val="150000"/>
              </a:lnSpc>
            </a:pPr>
            <a:r>
              <a:rPr lang="en-US" sz="2800" dirty="0" smtClean="0">
                <a:latin typeface="Times New Roman" pitchFamily="18" charset="0"/>
                <a:cs typeface="Times New Roman" pitchFamily="18" charset="0"/>
              </a:rPr>
              <a:t>Erythrocytes are easy to handle.</a:t>
            </a:r>
          </a:p>
          <a:p>
            <a:pPr>
              <a:lnSpc>
                <a:spcPct val="150000"/>
              </a:lnSpc>
            </a:pPr>
            <a:r>
              <a:rPr lang="en-US" sz="2800" dirty="0" smtClean="0">
                <a:latin typeface="Times New Roman" pitchFamily="18" charset="0"/>
                <a:cs typeface="Times New Roman" pitchFamily="18" charset="0"/>
              </a:rPr>
              <a:t>Avoidance of any undesired immune responses against the encapsulated drug.</a:t>
            </a:r>
            <a:endParaRPr lang="en-US" sz="28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400800"/>
          </a:xfrm>
        </p:spPr>
        <p:txBody>
          <a:bodyPr>
            <a:normAutofit lnSpcReduction="10000"/>
          </a:bodyPr>
          <a:lstStyle/>
          <a:p>
            <a:pPr>
              <a:lnSpc>
                <a:spcPct val="150000"/>
              </a:lnSpc>
            </a:pPr>
            <a:r>
              <a:rPr lang="en-US" sz="2800" dirty="0" smtClean="0">
                <a:latin typeface="Times New Roman" pitchFamily="18" charset="0"/>
                <a:cs typeface="Times New Roman" pitchFamily="18" charset="0"/>
              </a:rPr>
              <a:t>Considerable protection of the organism against the toxic effects of the encapsulated drug, e.g., </a:t>
            </a:r>
            <a:r>
              <a:rPr lang="en-US" sz="2800" dirty="0" err="1" smtClean="0">
                <a:latin typeface="Times New Roman" pitchFamily="18" charset="0"/>
                <a:cs typeface="Times New Roman" pitchFamily="18" charset="0"/>
              </a:rPr>
              <a:t>antineoplasms</a:t>
            </a:r>
            <a:r>
              <a:rPr lang="en-US" sz="2800" dirty="0" smtClean="0">
                <a:latin typeface="Times New Roman" pitchFamily="18" charset="0"/>
                <a:cs typeface="Times New Roman" pitchFamily="18" charset="0"/>
              </a:rPr>
              <a:t>. </a:t>
            </a:r>
          </a:p>
          <a:p>
            <a:pPr>
              <a:lnSpc>
                <a:spcPct val="150000"/>
              </a:lnSpc>
            </a:pPr>
            <a:r>
              <a:rPr lang="en-US" sz="2800" dirty="0" smtClean="0">
                <a:latin typeface="Times New Roman" pitchFamily="18" charset="0"/>
                <a:cs typeface="Times New Roman" pitchFamily="18" charset="0"/>
              </a:rPr>
              <a:t>Long life-span of carrier erythrocytes in circulation in comparison to the synthetic carriers. </a:t>
            </a:r>
          </a:p>
          <a:p>
            <a:pPr>
              <a:lnSpc>
                <a:spcPct val="150000"/>
              </a:lnSpc>
            </a:pPr>
            <a:r>
              <a:rPr lang="en-US" sz="2800" dirty="0" smtClean="0">
                <a:latin typeface="Times New Roman" pitchFamily="18" charset="0"/>
                <a:cs typeface="Times New Roman" pitchFamily="18" charset="0"/>
              </a:rPr>
              <a:t>Encapsulation within the erythrocytes provides the drug with a systemic clearance similar to the normal life of the erythrocytes.</a:t>
            </a:r>
            <a:r>
              <a:rPr lang="en-US" dirty="0" smtClean="0"/>
              <a:t> </a:t>
            </a:r>
          </a:p>
          <a:p>
            <a:pPr>
              <a:lnSpc>
                <a:spcPct val="150000"/>
              </a:lnSpc>
            </a:pPr>
            <a:r>
              <a:rPr lang="en-US" sz="2800" dirty="0" smtClean="0">
                <a:latin typeface="Times New Roman" pitchFamily="18" charset="0"/>
                <a:cs typeface="Times New Roman" pitchFamily="18" charset="0"/>
              </a:rPr>
              <a:t>The substance encapsulated within the erythrocytes is protected from premature degradation and avoids immunological reactions.</a:t>
            </a:r>
            <a:endParaRPr lang="en-US"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0"/>
            <a:ext cx="8991600" cy="6858000"/>
          </a:xfrm>
        </p:spPr>
        <p:txBody>
          <a:bodyPr>
            <a:noAutofit/>
          </a:bodyPr>
          <a:lstStyle/>
          <a:p>
            <a:r>
              <a:rPr lang="en-US" sz="2800" dirty="0" smtClean="0">
                <a:latin typeface="Times New Roman" pitchFamily="18" charset="0"/>
                <a:cs typeface="Times New Roman" pitchFamily="18" charset="0"/>
              </a:rPr>
              <a:t>Protection of the loaded compound from inactivation by the endogenous factors.</a:t>
            </a:r>
          </a:p>
          <a:p>
            <a:r>
              <a:rPr lang="en-US" sz="2800" dirty="0" smtClean="0">
                <a:latin typeface="Times New Roman" pitchFamily="18" charset="0"/>
                <a:cs typeface="Times New Roman" pitchFamily="18" charset="0"/>
              </a:rPr>
              <a:t>Possibility of targeted drug delivery to the R.E systems organs.</a:t>
            </a:r>
          </a:p>
          <a:p>
            <a:r>
              <a:rPr lang="en-US" sz="2800" dirty="0" smtClean="0">
                <a:latin typeface="Times New Roman" pitchFamily="18" charset="0"/>
                <a:cs typeface="Times New Roman" pitchFamily="18" charset="0"/>
              </a:rPr>
              <a:t>Possibility of ideal zero-order kinetics of drug release.</a:t>
            </a:r>
          </a:p>
          <a:p>
            <a:r>
              <a:rPr lang="en-US" sz="2800" dirty="0" smtClean="0">
                <a:latin typeface="Times New Roman" pitchFamily="18" charset="0"/>
                <a:cs typeface="Times New Roman" pitchFamily="18" charset="0"/>
              </a:rPr>
              <a:t>Wide variety of compounds with the capability of being entrapped .</a:t>
            </a:r>
          </a:p>
          <a:p>
            <a:r>
              <a:rPr lang="en-US" sz="2800" dirty="0" smtClean="0">
                <a:latin typeface="Times New Roman" pitchFamily="18" charset="0"/>
                <a:cs typeface="Times New Roman" pitchFamily="18" charset="0"/>
              </a:rPr>
              <a:t>Possibility of loading a relatively high amount of drug in a small volume of erythrocytes.</a:t>
            </a:r>
          </a:p>
          <a:p>
            <a:pPr>
              <a:lnSpc>
                <a:spcPct val="150000"/>
              </a:lnSpc>
            </a:pPr>
            <a:r>
              <a:rPr lang="en-US" sz="2800" dirty="0" smtClean="0">
                <a:latin typeface="Times New Roman" pitchFamily="18" charset="0"/>
                <a:cs typeface="Times New Roman" pitchFamily="18" charset="0"/>
              </a:rPr>
              <a:t>Modification of the pharmacokinetic and </a:t>
            </a:r>
            <a:r>
              <a:rPr lang="en-US" sz="2800" dirty="0" err="1" smtClean="0">
                <a:latin typeface="Times New Roman" pitchFamily="18" charset="0"/>
                <a:cs typeface="Times New Roman" pitchFamily="18" charset="0"/>
              </a:rPr>
              <a:t>pharmacodynamic</a:t>
            </a:r>
            <a:r>
              <a:rPr lang="en-US" sz="2800" dirty="0" smtClean="0">
                <a:latin typeface="Times New Roman" pitchFamily="18" charset="0"/>
                <a:cs typeface="Times New Roman" pitchFamily="18" charset="0"/>
              </a:rPr>
              <a:t> parameters of the drug.</a:t>
            </a:r>
          </a:p>
          <a:p>
            <a:pPr>
              <a:buFont typeface="Arial" pitchFamily="34" charset="0"/>
              <a:buChar char="•"/>
            </a:pPr>
            <a:r>
              <a:rPr lang="en-US" sz="2800" dirty="0" smtClean="0">
                <a:latin typeface="Times New Roman" pitchFamily="18" charset="0"/>
                <a:cs typeface="Times New Roman" pitchFamily="18" charset="0"/>
              </a:rPr>
              <a:t> They permit the </a:t>
            </a:r>
            <a:r>
              <a:rPr lang="en-US" sz="2800" i="1" dirty="0" smtClean="0">
                <a:latin typeface="Times New Roman" pitchFamily="18" charset="0"/>
                <a:cs typeface="Times New Roman" pitchFamily="18" charset="0"/>
              </a:rPr>
              <a:t>encapsulation</a:t>
            </a:r>
            <a:r>
              <a:rPr lang="en-US" sz="2800" dirty="0" smtClean="0">
                <a:latin typeface="Times New Roman" pitchFamily="18" charset="0"/>
                <a:cs typeface="Times New Roman" pitchFamily="18" charset="0"/>
              </a:rPr>
              <a:t> of peptides of high mol weight with significant biotechnological applications.</a:t>
            </a:r>
          </a:p>
          <a:p>
            <a:endParaRPr lang="en-US" sz="28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839200" cy="6400800"/>
          </a:xfrm>
        </p:spPr>
        <p:txBody>
          <a:bodyPr>
            <a:normAutofit lnSpcReduction="10000"/>
          </a:bodyPr>
          <a:lstStyle/>
          <a:p>
            <a:pPr>
              <a:buNone/>
            </a:pPr>
            <a:r>
              <a:rPr lang="en-US" sz="3200" b="1" dirty="0" smtClean="0">
                <a:solidFill>
                  <a:srgbClr val="FFC000"/>
                </a:solidFill>
                <a:latin typeface="Times New Roman" pitchFamily="18" charset="0"/>
                <a:cs typeface="Times New Roman" pitchFamily="18" charset="0"/>
              </a:rPr>
              <a:t>Disadvantages:</a:t>
            </a:r>
          </a:p>
          <a:p>
            <a:pPr algn="just">
              <a:lnSpc>
                <a:spcPct val="150000"/>
              </a:lnSpc>
            </a:pPr>
            <a:r>
              <a:rPr lang="en-US" sz="2800" dirty="0" smtClean="0">
                <a:latin typeface="Times New Roman" pitchFamily="18" charset="0"/>
                <a:cs typeface="Times New Roman" pitchFamily="18" charset="0"/>
              </a:rPr>
              <a:t>The major problem encountered in the use of biodegradable materials or natural cells as drug carriers is that they are removed in-vivo by the RE cells. This seriously limits their useful life as drug carriers and in some cases may pose toxicological problems.</a:t>
            </a:r>
          </a:p>
          <a:p>
            <a:pPr algn="just">
              <a:lnSpc>
                <a:spcPct val="150000"/>
              </a:lnSpc>
            </a:pPr>
            <a:r>
              <a:rPr lang="en-US" sz="2800" dirty="0" smtClean="0">
                <a:latin typeface="Times New Roman" pitchFamily="18" charset="0"/>
                <a:cs typeface="Times New Roman" pitchFamily="18" charset="0"/>
              </a:rPr>
              <a:t>The rapid leakage of certain encapsulated substances from the loaded erythrocytes.</a:t>
            </a:r>
          </a:p>
          <a:p>
            <a:pPr algn="just">
              <a:lnSpc>
                <a:spcPct val="150000"/>
              </a:lnSpc>
            </a:pPr>
            <a:r>
              <a:rPr lang="en-US" sz="2800" dirty="0" smtClean="0">
                <a:latin typeface="Times New Roman" pitchFamily="18" charset="0"/>
                <a:cs typeface="Times New Roman" pitchFamily="18" charset="0"/>
              </a:rPr>
              <a:t>Encapsulated erythrocytes may present greater variability and lesser standardization in their preparation,</a:t>
            </a:r>
            <a:endParaRPr lang="en-US" sz="28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629400"/>
          </a:xfrm>
        </p:spPr>
        <p:txBody>
          <a:bodyPr>
            <a:normAutofit/>
          </a:bodyPr>
          <a:lstStyle/>
          <a:p>
            <a:pPr>
              <a:lnSpc>
                <a:spcPct val="150000"/>
              </a:lnSpc>
              <a:buNone/>
            </a:pPr>
            <a:r>
              <a:rPr lang="en-US" sz="2800" dirty="0" smtClean="0">
                <a:latin typeface="Times New Roman" pitchFamily="18" charset="0"/>
                <a:cs typeface="Times New Roman" pitchFamily="18" charset="0"/>
              </a:rPr>
              <a:t>             compared to other carrier systems.</a:t>
            </a:r>
          </a:p>
          <a:p>
            <a:pPr>
              <a:lnSpc>
                <a:spcPct val="150000"/>
              </a:lnSpc>
            </a:pPr>
            <a:r>
              <a:rPr lang="en-US" sz="2800" dirty="0" smtClean="0">
                <a:latin typeface="Times New Roman" pitchFamily="18" charset="0"/>
                <a:cs typeface="Times New Roman" pitchFamily="18" charset="0"/>
              </a:rPr>
              <a:t>The storage of the loaded erythrocytes is a problem. Tests have been performed on their conditioning in suspension in isotonic buffers.</a:t>
            </a:r>
          </a:p>
          <a:p>
            <a:pPr>
              <a:lnSpc>
                <a:spcPct val="150000"/>
              </a:lnSpc>
            </a:pPr>
            <a:r>
              <a:rPr lang="en-US" sz="2800" dirty="0" smtClean="0">
                <a:latin typeface="Times New Roman" pitchFamily="18" charset="0"/>
                <a:cs typeface="Times New Roman" pitchFamily="18" charset="0"/>
              </a:rPr>
              <a:t>Liable to biological contamination due to the origin of the blood, the equipment and the environment, such as air. Rigorous controls are required accordingly for the collection and handling of the erythrocytes</a:t>
            </a:r>
            <a:r>
              <a:rPr lang="en-US" sz="3000" dirty="0" smtClean="0">
                <a:latin typeface="Times New Roman" pitchFamily="18" charset="0"/>
                <a:cs typeface="Times New Roman" pitchFamily="18" charset="0"/>
              </a:rPr>
              <a:t>.</a:t>
            </a:r>
            <a:endParaRPr lang="en-US" sz="3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534400" cy="6324600"/>
          </a:xfrm>
        </p:spPr>
        <p:txBody>
          <a:bodyPr>
            <a:normAutofit lnSpcReduction="10000"/>
          </a:bodyPr>
          <a:lstStyle/>
          <a:p>
            <a:pPr>
              <a:buNone/>
            </a:pPr>
            <a:r>
              <a:rPr lang="en-US" sz="2800" b="1" dirty="0" smtClean="0">
                <a:solidFill>
                  <a:srgbClr val="FFC000"/>
                </a:solidFill>
                <a:latin typeface="Times New Roman" pitchFamily="18" charset="0"/>
                <a:cs typeface="Times New Roman" pitchFamily="18" charset="0"/>
              </a:rPr>
              <a:t>SOURCE AND ISOLATION OF ERYTHROCYTES</a:t>
            </a:r>
          </a:p>
          <a:p>
            <a:pPr>
              <a:lnSpc>
                <a:spcPct val="150000"/>
              </a:lnSpc>
            </a:pPr>
            <a:r>
              <a:rPr lang="en-US" sz="2800" dirty="0" smtClean="0">
                <a:latin typeface="Times New Roman" pitchFamily="18" charset="0"/>
                <a:cs typeface="Times New Roman" pitchFamily="18" charset="0"/>
              </a:rPr>
              <a:t>Different mammalians human, monkey, horse, sheep,</a:t>
            </a:r>
          </a:p>
          <a:p>
            <a:pPr>
              <a:lnSpc>
                <a:spcPct val="150000"/>
              </a:lnSpc>
              <a:buNone/>
            </a:pPr>
            <a:r>
              <a:rPr lang="en-US" sz="2800" dirty="0" smtClean="0">
                <a:latin typeface="Times New Roman" pitchFamily="18" charset="0"/>
                <a:cs typeface="Times New Roman" pitchFamily="18" charset="0"/>
              </a:rPr>
              <a:t>goat, rabbit etc., are used for the collection of erythrocytes.</a:t>
            </a:r>
          </a:p>
          <a:p>
            <a:pPr>
              <a:lnSpc>
                <a:spcPct val="150000"/>
              </a:lnSpc>
            </a:pPr>
            <a:r>
              <a:rPr lang="en-US" sz="2800" dirty="0" smtClean="0">
                <a:latin typeface="Times New Roman" pitchFamily="18" charset="0"/>
                <a:cs typeface="Times New Roman" pitchFamily="18" charset="0"/>
              </a:rPr>
              <a:t>To isolate erythrocytes, blood is collected into </a:t>
            </a:r>
            <a:r>
              <a:rPr lang="en-US" sz="2800" dirty="0" err="1" smtClean="0">
                <a:latin typeface="Times New Roman" pitchFamily="18" charset="0"/>
                <a:cs typeface="Times New Roman" pitchFamily="18" charset="0"/>
              </a:rPr>
              <a:t>heparinised</a:t>
            </a:r>
            <a:r>
              <a:rPr lang="en-US" sz="2800" dirty="0" smtClean="0">
                <a:latin typeface="Times New Roman" pitchFamily="18" charset="0"/>
                <a:cs typeface="Times New Roman" pitchFamily="18" charset="0"/>
              </a:rPr>
              <a:t> tubes by </a:t>
            </a:r>
            <a:r>
              <a:rPr lang="en-US" sz="2800" dirty="0" err="1" smtClean="0">
                <a:latin typeface="Times New Roman" pitchFamily="18" charset="0"/>
                <a:cs typeface="Times New Roman" pitchFamily="18" charset="0"/>
              </a:rPr>
              <a:t>venipuncture</a:t>
            </a:r>
            <a:r>
              <a:rPr lang="en-US" sz="2800" dirty="0" smtClean="0">
                <a:latin typeface="Times New Roman" pitchFamily="18" charset="0"/>
                <a:cs typeface="Times New Roman" pitchFamily="18" charset="0"/>
              </a:rPr>
              <a:t>. EDTA or heparin can be used as an anticoagulant.</a:t>
            </a:r>
          </a:p>
          <a:p>
            <a:pPr>
              <a:lnSpc>
                <a:spcPct val="150000"/>
              </a:lnSpc>
            </a:pPr>
            <a:r>
              <a:rPr lang="en-US" sz="2800" dirty="0" smtClean="0">
                <a:latin typeface="Times New Roman" pitchFamily="18" charset="0"/>
                <a:cs typeface="Times New Roman" pitchFamily="18" charset="0"/>
              </a:rPr>
              <a:t>Fresh whole blood is defined as any blood collected and immediately chilled to 40C and stored for not more than 2 days.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425</TotalTime>
  <Words>1790</Words>
  <Application>Microsoft Office PowerPoint</Application>
  <PresentationFormat>On-screen Show (4:3)</PresentationFormat>
  <Paragraphs>106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Equity</vt:lpstr>
      <vt:lpstr>CARRIER ERYTHROCYTES</vt:lpstr>
      <vt:lpstr>Slide 2</vt:lpstr>
      <vt:lpstr>Slide 3</vt:lpstr>
      <vt:lpstr>Slide 4</vt:lpstr>
      <vt:lpstr>Slide 5</vt:lpstr>
      <vt:lpstr>Slide 6</vt:lpstr>
      <vt:lpstr>Slide 7</vt:lpstr>
      <vt:lpstr>Slide 8</vt:lpstr>
      <vt:lpstr>Slide 9</vt:lpstr>
      <vt:lpstr>Slide 10</vt:lpstr>
      <vt:lpstr>METHODS OF DRUG LOADING</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THERAPEUTIC APPLICATIONS OF CARRIER RED BLOOD CELLS</vt:lpstr>
      <vt:lpstr>Slide 28</vt:lpstr>
      <vt:lpstr>Slide 29</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CARRIER ERYTHROCYTES</dc:title>
  <dc:creator>sjc</dc:creator>
  <cp:lastModifiedBy>biochem</cp:lastModifiedBy>
  <cp:revision>74</cp:revision>
  <dcterms:created xsi:type="dcterms:W3CDTF">2017-02-04T04:16:06Z</dcterms:created>
  <dcterms:modified xsi:type="dcterms:W3CDTF">2018-07-13T03:32:40Z</dcterms:modified>
</cp:coreProperties>
</file>